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218"/>
  </p:notesMasterIdLst>
  <p:sldIdLst>
    <p:sldId id="256" r:id="rId2"/>
    <p:sldId id="257" r:id="rId3"/>
    <p:sldId id="526" r:id="rId4"/>
    <p:sldId id="826" r:id="rId5"/>
    <p:sldId id="492" r:id="rId6"/>
    <p:sldId id="493" r:id="rId7"/>
    <p:sldId id="494" r:id="rId8"/>
    <p:sldId id="495" r:id="rId9"/>
    <p:sldId id="496" r:id="rId10"/>
    <p:sldId id="497" r:id="rId11"/>
    <p:sldId id="498" r:id="rId12"/>
    <p:sldId id="499" r:id="rId13"/>
    <p:sldId id="500" r:id="rId14"/>
    <p:sldId id="501" r:id="rId15"/>
    <p:sldId id="502" r:id="rId16"/>
    <p:sldId id="503" r:id="rId17"/>
    <p:sldId id="504" r:id="rId18"/>
    <p:sldId id="505" r:id="rId19"/>
    <p:sldId id="506" r:id="rId20"/>
    <p:sldId id="507" r:id="rId21"/>
    <p:sldId id="509" r:id="rId22"/>
    <p:sldId id="510" r:id="rId23"/>
    <p:sldId id="511" r:id="rId24"/>
    <p:sldId id="512" r:id="rId25"/>
    <p:sldId id="513" r:id="rId26"/>
    <p:sldId id="514" r:id="rId27"/>
    <p:sldId id="515" r:id="rId28"/>
    <p:sldId id="516" r:id="rId29"/>
    <p:sldId id="517" r:id="rId30"/>
    <p:sldId id="518" r:id="rId31"/>
    <p:sldId id="519" r:id="rId32"/>
    <p:sldId id="520" r:id="rId33"/>
    <p:sldId id="521" r:id="rId34"/>
    <p:sldId id="523" r:id="rId35"/>
    <p:sldId id="524" r:id="rId36"/>
    <p:sldId id="525" r:id="rId37"/>
    <p:sldId id="703" r:id="rId38"/>
    <p:sldId id="831" r:id="rId39"/>
    <p:sldId id="704" r:id="rId40"/>
    <p:sldId id="527" r:id="rId41"/>
    <p:sldId id="528" r:id="rId42"/>
    <p:sldId id="529" r:id="rId43"/>
    <p:sldId id="530" r:id="rId44"/>
    <p:sldId id="531" r:id="rId45"/>
    <p:sldId id="532" r:id="rId46"/>
    <p:sldId id="533" r:id="rId47"/>
    <p:sldId id="534" r:id="rId48"/>
    <p:sldId id="535" r:id="rId49"/>
    <p:sldId id="536" r:id="rId50"/>
    <p:sldId id="537" r:id="rId51"/>
    <p:sldId id="539" r:id="rId52"/>
    <p:sldId id="828" r:id="rId53"/>
    <p:sldId id="538" r:id="rId54"/>
    <p:sldId id="540" r:id="rId55"/>
    <p:sldId id="541" r:id="rId56"/>
    <p:sldId id="542" r:id="rId57"/>
    <p:sldId id="543" r:id="rId58"/>
    <p:sldId id="544" r:id="rId59"/>
    <p:sldId id="545" r:id="rId60"/>
    <p:sldId id="546" r:id="rId61"/>
    <p:sldId id="547" r:id="rId62"/>
    <p:sldId id="548" r:id="rId63"/>
    <p:sldId id="705" r:id="rId64"/>
    <p:sldId id="549" r:id="rId65"/>
    <p:sldId id="550" r:id="rId66"/>
    <p:sldId id="829" r:id="rId67"/>
    <p:sldId id="551" r:id="rId68"/>
    <p:sldId id="552" r:id="rId69"/>
    <p:sldId id="553" r:id="rId70"/>
    <p:sldId id="706" r:id="rId71"/>
    <p:sldId id="707" r:id="rId72"/>
    <p:sldId id="708" r:id="rId73"/>
    <p:sldId id="709" r:id="rId74"/>
    <p:sldId id="710" r:id="rId75"/>
    <p:sldId id="711" r:id="rId76"/>
    <p:sldId id="712" r:id="rId77"/>
    <p:sldId id="713" r:id="rId78"/>
    <p:sldId id="714" r:id="rId79"/>
    <p:sldId id="715" r:id="rId80"/>
    <p:sldId id="716" r:id="rId81"/>
    <p:sldId id="717" r:id="rId82"/>
    <p:sldId id="718" r:id="rId83"/>
    <p:sldId id="907" r:id="rId84"/>
    <p:sldId id="719" r:id="rId85"/>
    <p:sldId id="908" r:id="rId86"/>
    <p:sldId id="720" r:id="rId87"/>
    <p:sldId id="721" r:id="rId88"/>
    <p:sldId id="722" r:id="rId89"/>
    <p:sldId id="723" r:id="rId90"/>
    <p:sldId id="724" r:id="rId91"/>
    <p:sldId id="725" r:id="rId92"/>
    <p:sldId id="726" r:id="rId93"/>
    <p:sldId id="839" r:id="rId94"/>
    <p:sldId id="840" r:id="rId95"/>
    <p:sldId id="841" r:id="rId96"/>
    <p:sldId id="842" r:id="rId97"/>
    <p:sldId id="843" r:id="rId98"/>
    <p:sldId id="844" r:id="rId99"/>
    <p:sldId id="845" r:id="rId100"/>
    <p:sldId id="846" r:id="rId101"/>
    <p:sldId id="847" r:id="rId102"/>
    <p:sldId id="848" r:id="rId103"/>
    <p:sldId id="849" r:id="rId104"/>
    <p:sldId id="850" r:id="rId105"/>
    <p:sldId id="851" r:id="rId106"/>
    <p:sldId id="909" r:id="rId107"/>
    <p:sldId id="738" r:id="rId108"/>
    <p:sldId id="852" r:id="rId109"/>
    <p:sldId id="853" r:id="rId110"/>
    <p:sldId id="854" r:id="rId111"/>
    <p:sldId id="855" r:id="rId112"/>
    <p:sldId id="856" r:id="rId113"/>
    <p:sldId id="857" r:id="rId114"/>
    <p:sldId id="858" r:id="rId115"/>
    <p:sldId id="859" r:id="rId116"/>
    <p:sldId id="860" r:id="rId117"/>
    <p:sldId id="861" r:id="rId118"/>
    <p:sldId id="862" r:id="rId119"/>
    <p:sldId id="863" r:id="rId120"/>
    <p:sldId id="864" r:id="rId121"/>
    <p:sldId id="865" r:id="rId122"/>
    <p:sldId id="866" r:id="rId123"/>
    <p:sldId id="867" r:id="rId124"/>
    <p:sldId id="868" r:id="rId125"/>
    <p:sldId id="869" r:id="rId126"/>
    <p:sldId id="870" r:id="rId127"/>
    <p:sldId id="871" r:id="rId128"/>
    <p:sldId id="872" r:id="rId129"/>
    <p:sldId id="873" r:id="rId130"/>
    <p:sldId id="874" r:id="rId131"/>
    <p:sldId id="875" r:id="rId132"/>
    <p:sldId id="876" r:id="rId133"/>
    <p:sldId id="877" r:id="rId134"/>
    <p:sldId id="878" r:id="rId135"/>
    <p:sldId id="879" r:id="rId136"/>
    <p:sldId id="880" r:id="rId137"/>
    <p:sldId id="881" r:id="rId138"/>
    <p:sldId id="882" r:id="rId139"/>
    <p:sldId id="883" r:id="rId140"/>
    <p:sldId id="884" r:id="rId141"/>
    <p:sldId id="885" r:id="rId142"/>
    <p:sldId id="886" r:id="rId143"/>
    <p:sldId id="887" r:id="rId144"/>
    <p:sldId id="888" r:id="rId145"/>
    <p:sldId id="889" r:id="rId146"/>
    <p:sldId id="890" r:id="rId147"/>
    <p:sldId id="891" r:id="rId148"/>
    <p:sldId id="892" r:id="rId149"/>
    <p:sldId id="893" r:id="rId150"/>
    <p:sldId id="894" r:id="rId151"/>
    <p:sldId id="895" r:id="rId152"/>
    <p:sldId id="896" r:id="rId153"/>
    <p:sldId id="910" r:id="rId154"/>
    <p:sldId id="897" r:id="rId155"/>
    <p:sldId id="898" r:id="rId156"/>
    <p:sldId id="899" r:id="rId157"/>
    <p:sldId id="900" r:id="rId158"/>
    <p:sldId id="901" r:id="rId159"/>
    <p:sldId id="902" r:id="rId160"/>
    <p:sldId id="903" r:id="rId161"/>
    <p:sldId id="668" r:id="rId162"/>
    <p:sldId id="754" r:id="rId163"/>
    <p:sldId id="814" r:id="rId164"/>
    <p:sldId id="815" r:id="rId165"/>
    <p:sldId id="820" r:id="rId166"/>
    <p:sldId id="657" r:id="rId167"/>
    <p:sldId id="658" r:id="rId168"/>
    <p:sldId id="832" r:id="rId169"/>
    <p:sldId id="659" r:id="rId170"/>
    <p:sldId id="755" r:id="rId171"/>
    <p:sldId id="756" r:id="rId172"/>
    <p:sldId id="821" r:id="rId173"/>
    <p:sldId id="660" r:id="rId174"/>
    <p:sldId id="824" r:id="rId175"/>
    <p:sldId id="662" r:id="rId176"/>
    <p:sldId id="663" r:id="rId177"/>
    <p:sldId id="827" r:id="rId178"/>
    <p:sldId id="825" r:id="rId179"/>
    <p:sldId id="816" r:id="rId180"/>
    <p:sldId id="817" r:id="rId181"/>
    <p:sldId id="752" r:id="rId182"/>
    <p:sldId id="822" r:id="rId183"/>
    <p:sldId id="823" r:id="rId184"/>
    <p:sldId id="665" r:id="rId185"/>
    <p:sldId id="666" r:id="rId186"/>
    <p:sldId id="818" r:id="rId187"/>
    <p:sldId id="819" r:id="rId188"/>
    <p:sldId id="667" r:id="rId189"/>
    <p:sldId id="906" r:id="rId190"/>
    <p:sldId id="739" r:id="rId191"/>
    <p:sldId id="740" r:id="rId192"/>
    <p:sldId id="741" r:id="rId193"/>
    <p:sldId id="742" r:id="rId194"/>
    <p:sldId id="743" r:id="rId195"/>
    <p:sldId id="744" r:id="rId196"/>
    <p:sldId id="745" r:id="rId197"/>
    <p:sldId id="746" r:id="rId198"/>
    <p:sldId id="747" r:id="rId199"/>
    <p:sldId id="748" r:id="rId200"/>
    <p:sldId id="749" r:id="rId201"/>
    <p:sldId id="750" r:id="rId202"/>
    <p:sldId id="751" r:id="rId203"/>
    <p:sldId id="911" r:id="rId204"/>
    <p:sldId id="376" r:id="rId205"/>
    <p:sldId id="834" r:id="rId206"/>
    <p:sldId id="836" r:id="rId207"/>
    <p:sldId id="837" r:id="rId208"/>
    <p:sldId id="838" r:id="rId209"/>
    <p:sldId id="904" r:id="rId210"/>
    <p:sldId id="905" r:id="rId211"/>
    <p:sldId id="833" r:id="rId212"/>
    <p:sldId id="830" r:id="rId213"/>
    <p:sldId id="490" r:id="rId214"/>
    <p:sldId id="491" r:id="rId215"/>
    <p:sldId id="382" r:id="rId216"/>
    <p:sldId id="383" r:id="rId217"/>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64572" autoAdjust="0"/>
  </p:normalViewPr>
  <p:slideViewPr>
    <p:cSldViewPr>
      <p:cViewPr varScale="1">
        <p:scale>
          <a:sx n="47" d="100"/>
          <a:sy n="47" d="100"/>
        </p:scale>
        <p:origin x="-1188" y="-96"/>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presProps" Target="presProps.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extLst>
      <p:ext uri="{BB962C8B-B14F-4D97-AF65-F5344CB8AC3E}">
        <p14:creationId xmlns:p14="http://schemas.microsoft.com/office/powerpoint/2010/main" val="170491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28614736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48746338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a:p>
        </p:txBody>
      </p:sp>
    </p:spTree>
    <p:extLst>
      <p:ext uri="{BB962C8B-B14F-4D97-AF65-F5344CB8AC3E}">
        <p14:creationId xmlns:p14="http://schemas.microsoft.com/office/powerpoint/2010/main" val="35845311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endParaRPr lang="en-US" dirty="0"/>
          </a:p>
        </p:txBody>
      </p:sp>
    </p:spTree>
    <p:extLst>
      <p:ext uri="{BB962C8B-B14F-4D97-AF65-F5344CB8AC3E}">
        <p14:creationId xmlns:p14="http://schemas.microsoft.com/office/powerpoint/2010/main" val="254034017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endParaRPr lang="en-US" dirty="0"/>
          </a:p>
        </p:txBody>
      </p:sp>
    </p:spTree>
    <p:extLst>
      <p:ext uri="{BB962C8B-B14F-4D97-AF65-F5344CB8AC3E}">
        <p14:creationId xmlns:p14="http://schemas.microsoft.com/office/powerpoint/2010/main" val="268742034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a:p>
        </p:txBody>
      </p:sp>
    </p:spTree>
    <p:extLst>
      <p:ext uri="{BB962C8B-B14F-4D97-AF65-F5344CB8AC3E}">
        <p14:creationId xmlns:p14="http://schemas.microsoft.com/office/powerpoint/2010/main" val="10937095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a:t>
            </a:r>
            <a:endParaRPr dirty="0"/>
          </a:p>
        </p:txBody>
      </p:sp>
    </p:spTree>
    <p:extLst>
      <p:ext uri="{BB962C8B-B14F-4D97-AF65-F5344CB8AC3E}">
        <p14:creationId xmlns:p14="http://schemas.microsoft.com/office/powerpoint/2010/main" val="31429896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208012205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33144348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5741291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799310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đến, bác sĩ sẽ ra đơn thuốc cho bệnh nhân và y tá sẽ nhập dữ liệu đơn thuốc và gửi lại cho bệnh nhân để đi mua thuốc và thực hiện việc điều trị tại nhà</a:t>
            </a:r>
            <a:endParaRPr lang="en" dirty="0"/>
          </a:p>
        </p:txBody>
      </p:sp>
    </p:spTree>
    <p:extLst>
      <p:ext uri="{BB962C8B-B14F-4D97-AF65-F5344CB8AC3E}">
        <p14:creationId xmlns:p14="http://schemas.microsoft.com/office/powerpoint/2010/main" val="259099441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208181207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33595221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16492585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Sau đó</a:t>
            </a:r>
            <a:r>
              <a:rPr lang="en" baseline="0" dirty="0" smtClean="0"/>
              <a:t> hệ thống sẽ gửi notify về ứng dụng điện thoại di động</a:t>
            </a:r>
            <a:endParaRPr lang="en" dirty="0"/>
          </a:p>
        </p:txBody>
      </p:sp>
    </p:spTree>
    <p:extLst>
      <p:ext uri="{BB962C8B-B14F-4D97-AF65-F5344CB8AC3E}">
        <p14:creationId xmlns:p14="http://schemas.microsoft.com/office/powerpoint/2010/main" val="297290924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Sau đó</a:t>
            </a:r>
            <a:r>
              <a:rPr lang="en" baseline="0" dirty="0" smtClean="0"/>
              <a:t> hệ thống sẽ gửi notify về ứng dụng điện thoại di động</a:t>
            </a:r>
            <a:endParaRPr lang="en" dirty="0" smtClean="0"/>
          </a:p>
          <a:p>
            <a:pPr marL="228600" lvl="0" indent="0">
              <a:spcBef>
                <a:spcPts val="0"/>
              </a:spcBef>
              <a:buNone/>
            </a:pPr>
            <a:r>
              <a:rPr lang="en" dirty="0" smtClean="0"/>
              <a:t>Đồng</a:t>
            </a:r>
            <a:r>
              <a:rPr lang="en" baseline="0" dirty="0" smtClean="0"/>
              <a:t> thời, scheduler sẽ gửi lệnh cập nhật trạng thái của notify sang trạng thái “đã được đọc” lên hệ thống</a:t>
            </a:r>
            <a:endParaRPr lang="en" dirty="0"/>
          </a:p>
        </p:txBody>
      </p:sp>
    </p:spTree>
    <p:extLst>
      <p:ext uri="{BB962C8B-B14F-4D97-AF65-F5344CB8AC3E}">
        <p14:creationId xmlns:p14="http://schemas.microsoft.com/office/powerpoint/2010/main" val="208626590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a:p>
        </p:txBody>
      </p:sp>
    </p:spTree>
    <p:extLst>
      <p:ext uri="{BB962C8B-B14F-4D97-AF65-F5344CB8AC3E}">
        <p14:creationId xmlns:p14="http://schemas.microsoft.com/office/powerpoint/2010/main" val="390619970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363290389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268182035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r>
              <a:rPr lang="en" dirty="0" smtClean="0"/>
              <a:t>---------------------------------------------------</a:t>
            </a:r>
          </a:p>
          <a:p>
            <a:pPr marL="228600" lvl="0" indent="0">
              <a:spcBef>
                <a:spcPts val="0"/>
              </a:spcBef>
              <a:buNone/>
            </a:pPr>
            <a:r>
              <a:rPr lang="en" dirty="0" smtClean="0"/>
              <a:t>Nếu</a:t>
            </a:r>
            <a:r>
              <a:rPr lang="en" baseline="0" dirty="0" smtClean="0"/>
              <a:t> là thông báo về đơn thuốc mới, scheduler sẽ thực hiện tiếp tác vụ xử lý đơn thuốc mới từ hệ thống.</a:t>
            </a:r>
            <a:endParaRPr lang="en" dirty="0"/>
          </a:p>
        </p:txBody>
      </p:sp>
    </p:spTree>
    <p:extLst>
      <p:ext uri="{BB962C8B-B14F-4D97-AF65-F5344CB8AC3E}">
        <p14:creationId xmlns:p14="http://schemas.microsoft.com/office/powerpoint/2010/main" val="612469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r>
              <a:rPr lang="en" dirty="0" smtClean="0"/>
              <a:t>---------------------------------------------------</a:t>
            </a:r>
          </a:p>
          <a:p>
            <a:pPr marL="228600" lvl="0" indent="0">
              <a:spcBef>
                <a:spcPts val="0"/>
              </a:spcBef>
              <a:buNone/>
            </a:pPr>
            <a:r>
              <a:rPr lang="en" dirty="0" smtClean="0"/>
              <a:t>Nếu</a:t>
            </a:r>
            <a:r>
              <a:rPr lang="en" baseline="0" dirty="0" smtClean="0"/>
              <a:t> là thông báo về kết quả luyện tập của bệnh nhân, scheduler sẽ thực hiện tiếp tác vụ thông báo đến bệnh nhân.</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4002122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4651551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Để</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mới</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a:t>
            </a:r>
            <a:endParaRPr dirty="0"/>
          </a:p>
        </p:txBody>
      </p:sp>
    </p:spTree>
    <p:extLst>
      <p:ext uri="{BB962C8B-B14F-4D97-AF65-F5344CB8AC3E}">
        <p14:creationId xmlns:p14="http://schemas.microsoft.com/office/powerpoint/2010/main" val="333127400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98618424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p:txBody>
      </p:sp>
    </p:spTree>
    <p:extLst>
      <p:ext uri="{BB962C8B-B14F-4D97-AF65-F5344CB8AC3E}">
        <p14:creationId xmlns:p14="http://schemas.microsoft.com/office/powerpoint/2010/main" val="410995679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a:t>
            </a:r>
            <a:endParaRPr lang="en" dirty="0" smtClean="0"/>
          </a:p>
          <a:p>
            <a:pPr marL="228600" lvl="0" indent="0">
              <a:spcBef>
                <a:spcPts val="0"/>
              </a:spcBef>
              <a:buNone/>
            </a:pP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51362981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p:txBody>
      </p:sp>
    </p:spTree>
    <p:extLst>
      <p:ext uri="{BB962C8B-B14F-4D97-AF65-F5344CB8AC3E}">
        <p14:creationId xmlns:p14="http://schemas.microsoft.com/office/powerpoint/2010/main" val="326566314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87128242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13308706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43692536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108411406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590726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488601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146503320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94625447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4898209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Tôi</a:t>
            </a:r>
            <a:r>
              <a:rPr lang="en" baseline="0" dirty="0" smtClean="0"/>
              <a:t> xin tiếp tục trình bày giải thuật xử lý đơn thuốc để chuẩn bị cho tác vụ nhắc nhở bệnh nhân dùng thuốc, thức ăn và luyện tập.</a:t>
            </a:r>
            <a:endParaRPr lang="en" dirty="0"/>
          </a:p>
        </p:txBody>
      </p:sp>
    </p:spTree>
    <p:extLst>
      <p:ext uri="{BB962C8B-B14F-4D97-AF65-F5344CB8AC3E}">
        <p14:creationId xmlns:p14="http://schemas.microsoft.com/office/powerpoint/2010/main" val="248817344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62409840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3347458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12865816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412603690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07363231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367687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Ưu</a:t>
            </a:r>
            <a:r>
              <a:rPr lang="vi-VN" baseline="0" dirty="0" smtClean="0"/>
              <a:t> và nhược điểm của quy trình này là</a:t>
            </a:r>
            <a:endParaRPr lang="en" dirty="0"/>
          </a:p>
        </p:txBody>
      </p:sp>
    </p:spTree>
    <p:extLst>
      <p:ext uri="{BB962C8B-B14F-4D97-AF65-F5344CB8AC3E}">
        <p14:creationId xmlns:p14="http://schemas.microsoft.com/office/powerpoint/2010/main" val="33355371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52099207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299409694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48189293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542762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493036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561809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dirty="0"/>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95063047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99265041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59423609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896752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Đăng</a:t>
            </a:r>
            <a:r>
              <a:rPr lang="vi-VN" baseline="0" dirty="0" smtClean="0"/>
              <a:t> ký khám bệnh đơn giản</a:t>
            </a:r>
            <a:endParaRPr lang="en" dirty="0"/>
          </a:p>
        </p:txBody>
      </p:sp>
    </p:spTree>
    <p:extLst>
      <p:ext uri="{BB962C8B-B14F-4D97-AF65-F5344CB8AC3E}">
        <p14:creationId xmlns:p14="http://schemas.microsoft.com/office/powerpoint/2010/main" val="394092112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13444268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giao</a:t>
            </a:r>
            <a:r>
              <a:rPr lang="en-US" baseline="0" dirty="0" smtClean="0"/>
              <a:t> </a:t>
            </a:r>
            <a:r>
              <a:rPr lang="en-US" baseline="0" dirty="0" err="1" smtClean="0"/>
              <a:t>tiếp</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161</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phần</a:t>
            </a:r>
            <a:r>
              <a:rPr lang="en-US" baseline="0" dirty="0" smtClean="0"/>
              <a:t> </a:t>
            </a:r>
            <a:r>
              <a:rPr lang="en-US" baseline="0" dirty="0" err="1" smtClean="0"/>
              <a:t>lớn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Bluetooth 4.0 </a:t>
            </a:r>
            <a:r>
              <a:rPr lang="en-US" baseline="0" dirty="0" err="1" smtClean="0"/>
              <a:t>có</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Bluetooth Low Energy. </a:t>
            </a:r>
            <a:r>
              <a:rPr lang="en-US" baseline="0" dirty="0" err="1" smtClean="0"/>
              <a:t>Công</a:t>
            </a:r>
            <a:r>
              <a:rPr lang="en-US" baseline="0" dirty="0" smtClean="0"/>
              <a:t> </a:t>
            </a:r>
            <a:r>
              <a:rPr lang="en-US" baseline="0" dirty="0" err="1" smtClean="0"/>
              <a:t>nghệ</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giúp</a:t>
            </a:r>
            <a:r>
              <a:rPr lang="en-US" baseline="0" dirty="0" smtClean="0"/>
              <a:t> </a:t>
            </a:r>
            <a:r>
              <a:rPr lang="en-US" baseline="0"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có</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lâu</a:t>
            </a:r>
            <a:r>
              <a:rPr lang="en-US" baseline="0" dirty="0" smtClean="0"/>
              <a:t> </a:t>
            </a:r>
            <a:r>
              <a:rPr lang="en-US" baseline="0" dirty="0" err="1" smtClean="0"/>
              <a:t>hơn</a:t>
            </a:r>
            <a:r>
              <a:rPr lang="en-US" baseline="0" dirty="0" smtClean="0"/>
              <a:t>.</a:t>
            </a:r>
          </a:p>
          <a:p>
            <a:r>
              <a:rPr lang="en-US" dirty="0" err="1" smtClean="0"/>
              <a:t>Khi</a:t>
            </a:r>
            <a:r>
              <a:rPr lang="en-US" dirty="0" smtClean="0"/>
              <a:t> </a:t>
            </a:r>
            <a:r>
              <a:rPr lang="en-US" dirty="0" err="1" smtClean="0"/>
              <a:t>nói</a:t>
            </a:r>
            <a:r>
              <a:rPr lang="en-US" baseline="0" dirty="0" smtClean="0"/>
              <a:t> </a:t>
            </a:r>
            <a:r>
              <a:rPr lang="en-US" baseline="0" dirty="0" err="1" smtClean="0"/>
              <a:t>đến</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thì</a:t>
            </a:r>
            <a:r>
              <a:rPr lang="en-US" baseline="0" dirty="0" smtClean="0"/>
              <a:t> </a:t>
            </a:r>
            <a:r>
              <a:rPr lang="en-US" baseline="0" dirty="0" err="1" smtClean="0"/>
              <a:t>người</a:t>
            </a:r>
            <a:r>
              <a:rPr lang="en-US" baseline="0" dirty="0" smtClean="0"/>
              <a:t> ta chia </a:t>
            </a:r>
            <a:r>
              <a:rPr lang="en-US" baseline="0" dirty="0" err="1" smtClean="0"/>
              <a:t>thành</a:t>
            </a:r>
            <a:r>
              <a:rPr lang="en-US" baseline="0" dirty="0" smtClean="0"/>
              <a:t> 2 </a:t>
            </a:r>
            <a:r>
              <a:rPr lang="en-US" baseline="0" dirty="0" err="1" smtClean="0"/>
              <a:t>loại</a:t>
            </a:r>
            <a:r>
              <a:rPr lang="en-US" baseline="0" dirty="0" smtClean="0"/>
              <a:t> </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162</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163</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164</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nói</a:t>
            </a:r>
            <a:r>
              <a:rPr lang="en-US" baseline="0" dirty="0" smtClean="0"/>
              <a:t> </a:t>
            </a:r>
            <a:r>
              <a:rPr lang="en-US" baseline="0" dirty="0" err="1" smtClean="0"/>
              <a:t>đến</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người</a:t>
            </a:r>
            <a:r>
              <a:rPr lang="en-US" baseline="0" dirty="0" smtClean="0"/>
              <a:t> ta chia </a:t>
            </a:r>
            <a:r>
              <a:rPr lang="en-US" baseline="0" dirty="0" err="1" smtClean="0"/>
              <a:t>nó</a:t>
            </a:r>
            <a:r>
              <a:rPr lang="en-US" baseline="0" dirty="0" smtClean="0"/>
              <a:t> </a:t>
            </a:r>
            <a:r>
              <a:rPr lang="en-US" baseline="0" dirty="0" err="1" smtClean="0"/>
              <a:t>thành</a:t>
            </a:r>
            <a:r>
              <a:rPr lang="en-US" baseline="0" dirty="0" smtClean="0"/>
              <a:t> 2 </a:t>
            </a:r>
            <a:r>
              <a:rPr lang="en-US" baseline="0" dirty="0" err="1" smtClean="0"/>
              <a:t>loại</a:t>
            </a:r>
            <a:r>
              <a:rPr lang="en-US" baseline="0" dirty="0" smtClean="0"/>
              <a:t> </a:t>
            </a:r>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165</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chọn</a:t>
            </a:r>
            <a:r>
              <a:rPr lang="en-US" baseline="0" dirty="0" smtClean="0"/>
              <a:t> 1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1 </a:t>
            </a:r>
            <a:r>
              <a:rPr lang="en-US" baseline="0" dirty="0" err="1" smtClean="0"/>
              <a:t>lệnh</a:t>
            </a:r>
            <a:r>
              <a:rPr lang="en-US" baseline="0" dirty="0" smtClean="0"/>
              <a:t> </a:t>
            </a:r>
            <a:r>
              <a:rPr lang="en-US" baseline="0" dirty="0" err="1" smtClean="0"/>
              <a:t>là</a:t>
            </a:r>
            <a:r>
              <a:rPr lang="en-US" baseline="0" dirty="0" smtClean="0"/>
              <a:t> register command </a:t>
            </a:r>
            <a:r>
              <a:rPr lang="en-US" baseline="0" dirty="0" err="1" smtClean="0"/>
              <a:t>đến</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166</a:t>
            </a:fld>
            <a:endParaRPr lang="vi-VN"/>
          </a:p>
        </p:txBody>
      </p:sp>
    </p:spTree>
    <p:extLst>
      <p:ext uri="{BB962C8B-B14F-4D97-AF65-F5344CB8AC3E}">
        <p14:creationId xmlns:p14="http://schemas.microsoft.com/office/powerpoint/2010/main" val="307745445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167</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168</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viện có thể ra đơn thuốc cho nhiều bệnh nhân trong thời gian ngắn</a:t>
            </a:r>
            <a:endParaRPr lang="en" dirty="0"/>
          </a:p>
        </p:txBody>
      </p:sp>
    </p:spTree>
    <p:extLst>
      <p:ext uri="{BB962C8B-B14F-4D97-AF65-F5344CB8AC3E}">
        <p14:creationId xmlns:p14="http://schemas.microsoft.com/office/powerpoint/2010/main" val="384744083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characteristic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cần</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 </a:t>
            </a:r>
            <a:r>
              <a:rPr lang="en-US" baseline="0" dirty="0" err="1" smtClean="0"/>
              <a:t>thì</a:t>
            </a:r>
            <a:r>
              <a:rPr lang="en-US" baseline="0" dirty="0" smtClean="0"/>
              <a:t> </a:t>
            </a:r>
            <a:r>
              <a:rPr lang="en-US" baseline="0" dirty="0" err="1" smtClean="0"/>
              <a:t>đều</a:t>
            </a:r>
            <a:r>
              <a:rPr lang="en-US" baseline="0" dirty="0" smtClean="0"/>
              <a:t> </a:t>
            </a:r>
            <a:r>
              <a:rPr lang="en-US" baseline="0" dirty="0" err="1" smtClean="0"/>
              <a:t>đặn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a:t>
            </a:r>
            <a:r>
              <a:rPr lang="en-US" baseline="0" dirty="0" err="1" smtClean="0"/>
              <a:t>lệnh</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theo</a:t>
            </a:r>
            <a:r>
              <a:rPr lang="en-US" baseline="0" dirty="0" smtClean="0"/>
              <a:t> </a:t>
            </a:r>
            <a:r>
              <a:rPr lang="en-US" baseline="0" dirty="0" err="1" smtClean="0"/>
              <a:t>từng</a:t>
            </a:r>
            <a:r>
              <a:rPr lang="en-US" baseline="0" dirty="0" smtClean="0"/>
              <a:t> UUID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có</a:t>
            </a:r>
            <a:r>
              <a:rPr lang="en-US" baseline="0" dirty="0" smtClean="0"/>
              <a:t>.</a:t>
            </a:r>
            <a:endParaRPr lang="vi-VN" dirty="0"/>
          </a:p>
        </p:txBody>
      </p:sp>
    </p:spTree>
    <p:extLst>
      <p:ext uri="{BB962C8B-B14F-4D97-AF65-F5344CB8AC3E}">
        <p14:creationId xmlns:p14="http://schemas.microsoft.com/office/powerpoint/2010/main" val="114963887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đó</a:t>
            </a:r>
            <a:r>
              <a:rPr lang="en-US" dirty="0" smtClean="0"/>
              <a: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các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thành</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Các</a:t>
            </a:r>
            <a:r>
              <a:rPr lang="en-US" baseline="0" dirty="0" smtClean="0"/>
              <a:t> file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đặt</a:t>
            </a:r>
            <a:r>
              <a:rPr lang="en-US" baseline="0" dirty="0" smtClean="0"/>
              <a:t> </a:t>
            </a:r>
            <a:r>
              <a:rPr lang="en-US" baseline="0" dirty="0" err="1" smtClean="0"/>
              <a:t>tên</a:t>
            </a:r>
            <a:r>
              <a:rPr lang="en-US" baseline="0" dirty="0" smtClean="0"/>
              <a:t> </a:t>
            </a:r>
            <a:r>
              <a:rPr lang="en-US" baseline="0" dirty="0" err="1" smtClean="0"/>
              <a:t>theo</a:t>
            </a:r>
            <a:r>
              <a:rPr lang="en-US" baseline="0" dirty="0" smtClean="0"/>
              <a:t> </a:t>
            </a:r>
            <a:r>
              <a:rPr lang="en-US" baseline="0" dirty="0" err="1" smtClean="0"/>
              <a:t>định</a:t>
            </a:r>
            <a:r>
              <a:rPr lang="en-US" baseline="0" dirty="0" smtClean="0"/>
              <a:t> </a:t>
            </a:r>
            <a:r>
              <a:rPr lang="en-US" baseline="0" dirty="0" err="1" smtClean="0"/>
              <a:t>dạng</a:t>
            </a:r>
            <a:r>
              <a:rPr lang="en-US" baseline="0" dirty="0" smtClean="0"/>
              <a:t> </a:t>
            </a:r>
            <a:r>
              <a:rPr lang="en-US" baseline="0" dirty="0" err="1" smtClean="0"/>
              <a:t>tên</a:t>
            </a:r>
            <a:r>
              <a:rPr lang="en-US" baseline="0" dirty="0" smtClean="0"/>
              <a:t> </a:t>
            </a:r>
            <a:r>
              <a:rPr lang="en-US" baseline="0" dirty="0" err="1" smtClean="0"/>
              <a:t>là</a:t>
            </a:r>
            <a:r>
              <a:rPr lang="en-US" baseline="0" dirty="0" smtClean="0"/>
              <a:t> </a:t>
            </a:r>
            <a:r>
              <a:rPr lang="en-US" baseline="0" dirty="0" err="1" smtClean="0"/>
              <a:t>năm</a:t>
            </a:r>
            <a:r>
              <a:rPr lang="en-US" baseline="0" dirty="0" smtClean="0"/>
              <a:t> </a:t>
            </a:r>
            <a:r>
              <a:rPr lang="en-US" baseline="0" dirty="0" err="1" smtClean="0"/>
              <a:t>tháng</a:t>
            </a:r>
            <a:r>
              <a:rPr lang="en-US" baseline="0" dirty="0" smtClean="0"/>
              <a:t> </a:t>
            </a:r>
            <a:r>
              <a:rPr lang="en-US" baseline="0" dirty="0" err="1" smtClean="0"/>
              <a:t>ngày</a:t>
            </a:r>
            <a:r>
              <a:rPr lang="en-US" baseline="0" dirty="0" smtClean="0"/>
              <a:t> </a:t>
            </a:r>
            <a:r>
              <a:rPr lang="en-US" baseline="0" dirty="0" err="1" smtClean="0"/>
              <a:t>để</a:t>
            </a:r>
            <a:r>
              <a:rPr lang="en-US" baseline="0" dirty="0" smtClean="0"/>
              <a:t> </a:t>
            </a:r>
            <a:r>
              <a:rPr lang="en-US" baseline="0" dirty="0" err="1" smtClean="0"/>
              <a:t>thuận</a:t>
            </a:r>
            <a:r>
              <a:rPr lang="en-US" baseline="0" dirty="0" smtClean="0"/>
              <a:t> </a:t>
            </a:r>
            <a:r>
              <a:rPr lang="en-US" baseline="0" dirty="0" err="1" smtClean="0"/>
              <a:t>lợi</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a:t>
            </a:r>
            <a:r>
              <a:rPr lang="en-US" baseline="0" dirty="0" err="1" smtClean="0"/>
              <a:t>nhiều</a:t>
            </a:r>
            <a:r>
              <a:rPr lang="en-US" baseline="0" dirty="0" smtClean="0"/>
              <a:t> </a:t>
            </a:r>
            <a:r>
              <a:rPr lang="en-US" baseline="0" dirty="0" err="1" smtClean="0"/>
              <a:t>ngày</a:t>
            </a:r>
            <a:r>
              <a:rPr lang="en-US" baseline="0" dirty="0" smtClean="0"/>
              <a:t> </a:t>
            </a:r>
            <a:r>
              <a:rPr lang="en-US" baseline="0" dirty="0" err="1" smtClean="0"/>
              <a:t>và</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cùng</a:t>
            </a:r>
            <a:r>
              <a:rPr lang="en-US" baseline="0" dirty="0" smtClean="0"/>
              <a:t> </a:t>
            </a:r>
            <a:r>
              <a:rPr lang="en-US" baseline="0" dirty="0" err="1" smtClean="0"/>
              <a:t>một</a:t>
            </a:r>
            <a:r>
              <a:rPr lang="en-US" baseline="0" dirty="0" smtClean="0"/>
              <a:t> </a:t>
            </a:r>
            <a:r>
              <a:rPr lang="en-US" baseline="0" dirty="0" err="1" smtClean="0"/>
              <a:t>lúc</a:t>
            </a:r>
            <a:endParaRPr lang="vi-VN" dirty="0"/>
          </a:p>
        </p:txBody>
      </p:sp>
    </p:spTree>
    <p:extLst>
      <p:ext uri="{BB962C8B-B14F-4D97-AF65-F5344CB8AC3E}">
        <p14:creationId xmlns:p14="http://schemas.microsoft.com/office/powerpoint/2010/main" val="339208538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đến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config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chọn</a:t>
            </a:r>
            <a:r>
              <a:rPr lang="en-US" baseline="0" dirty="0" smtClean="0"/>
              <a:t> </a:t>
            </a:r>
            <a:r>
              <a:rPr lang="en-US" baseline="0" dirty="0" err="1" smtClean="0"/>
              <a:t>là</a:t>
            </a:r>
            <a:r>
              <a:rPr lang="en-US" baseline="0" dirty="0" smtClean="0"/>
              <a:t> 10h </a:t>
            </a:r>
            <a:r>
              <a:rPr lang="en-US" baseline="0" dirty="0" err="1" smtClean="0"/>
              <a:t>tối</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đọc</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lần</a:t>
            </a:r>
            <a:r>
              <a:rPr lang="en-US" baseline="0" dirty="0" smtClean="0"/>
              <a:t> </a:t>
            </a:r>
            <a:r>
              <a:rPr lang="en-US" baseline="0" dirty="0" err="1" smtClean="0"/>
              <a:t>tượt</a:t>
            </a:r>
            <a:r>
              <a:rPr lang="en-US" baseline="0" dirty="0" smtClean="0"/>
              <a:t> </a:t>
            </a:r>
            <a:r>
              <a:rPr lang="en-US" baseline="0" dirty="0" err="1" smtClean="0"/>
              <a:t>từng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file </a:t>
            </a:r>
            <a:r>
              <a:rPr lang="en-US" baseline="0" dirty="0" err="1" smtClean="0"/>
              <a:t>về</a:t>
            </a:r>
            <a:r>
              <a:rPr lang="en-US" baseline="0" dirty="0" smtClean="0"/>
              <a:t> </a:t>
            </a:r>
            <a:r>
              <a:rPr lang="en-US" baseline="0" dirty="0" err="1" smtClean="0"/>
              <a:t>phía</a:t>
            </a:r>
            <a:r>
              <a:rPr lang="en-US" baseline="0" dirty="0" smtClean="0"/>
              <a:t> server </a:t>
            </a:r>
            <a:r>
              <a:rPr lang="en-US" baseline="0" dirty="0" err="1" smtClean="0"/>
              <a:t>và</a:t>
            </a:r>
            <a:r>
              <a:rPr lang="en-US" baseline="0" dirty="0" smtClean="0"/>
              <a:t> server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trên</a:t>
            </a:r>
            <a:r>
              <a:rPr lang="en-US" baseline="0" dirty="0" smtClean="0"/>
              <a:t> </a:t>
            </a:r>
            <a:r>
              <a:rPr lang="en-US" baseline="0" dirty="0" err="1" smtClean="0"/>
              <a:t>đó</a:t>
            </a:r>
            <a:endParaRPr lang="vi-VN" dirty="0"/>
          </a:p>
        </p:txBody>
      </p:sp>
    </p:spTree>
    <p:extLst>
      <p:ext uri="{BB962C8B-B14F-4D97-AF65-F5344CB8AC3E}">
        <p14:creationId xmlns:p14="http://schemas.microsoft.com/office/powerpoint/2010/main" val="172569029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nhân không phí quá nhiều thời gian ở quy trình khám bệnh này</a:t>
            </a:r>
            <a:endParaRPr lang="en" dirty="0"/>
          </a:p>
        </p:txBody>
      </p:sp>
    </p:spTree>
    <p:extLst>
      <p:ext uri="{BB962C8B-B14F-4D97-AF65-F5344CB8AC3E}">
        <p14:creationId xmlns:p14="http://schemas.microsoft.com/office/powerpoint/2010/main" val="237627062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kích thước của một device profile là hạn chế nên nhà sản xuất thường để rất nhiều giá trị trong 1 UUID và lưu với dạng 1 mảng byte</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thế chúng tôi sẽ parse lại thành 1 chuỗi string rồi cắt ra theo các ký tự đặc biệt, thường là dấu phẩy, rồi tạo </a:t>
            </a:r>
            <a:r>
              <a:rPr lang="vi-VN" baseline="0" smtClean="0"/>
              <a:t>ra thuộc tính </a:t>
            </a:r>
            <a:r>
              <a:rPr lang="vi-VN" baseline="0" dirty="0" smtClean="0"/>
              <a:t>position have value để lấy chính xác giá trị mà chúng tôi cần.</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việc</a:t>
            </a:r>
            <a:r>
              <a:rPr lang="vi-VN" baseline="0" dirty="0" smtClean="0"/>
              <a:t> lưu trữ và phân tích hoàn tất, server sẽ gửi về phía ứng dụng 1 message success</a:t>
            </a:r>
            <a:endParaRPr lang="vi-VN" dirty="0"/>
          </a:p>
        </p:txBody>
      </p:sp>
    </p:spTree>
    <p:extLst>
      <p:ext uri="{BB962C8B-B14F-4D97-AF65-F5344CB8AC3E}">
        <p14:creationId xmlns:p14="http://schemas.microsoft.com/office/powerpoint/2010/main" val="71533691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quá trình khảo sát thực tế thì chúng tôi nhận thấy rằng các dữ liệu vòng đeo tay trả về không hoàn toàn chính xác như số kcal tiêu thụ hay quãng đường đi được nó còn phụ thuộc vào chiều cao và cân nặng của bệnh nhân.</a:t>
            </a:r>
          </a:p>
          <a:p>
            <a:r>
              <a:rPr lang="vi-VN" baseline="0" dirty="0" smtClean="0"/>
              <a:t>Và vòng đeo tay không hề có các dữ liệu này, tuy nhiên chúng tôi có. Vì thế chúng tôi cần phải tính toán lại để có được những dữ liệu chính xác nhất để đưa bác sĩ xem cũng như việc đưa ra lời khuyên cho bệnh nhân.</a:t>
            </a:r>
          </a:p>
          <a:p>
            <a:r>
              <a:rPr lang="vi-VN" baseline="0" dirty="0" smtClean="0"/>
              <a:t>Vì vậy chúng tôi cần phải có thêm các công thức để tính toán những dữ liệu này, Các công thức mà chúng tôi sử dụng để tính toán được lấy từ phía trung tâm dinh dưỡng thành phố HCM.</a:t>
            </a:r>
          </a:p>
        </p:txBody>
      </p:sp>
    </p:spTree>
    <p:extLst>
      <p:ext uri="{BB962C8B-B14F-4D97-AF65-F5344CB8AC3E}">
        <p14:creationId xmlns:p14="http://schemas.microsoft.com/office/powerpoint/2010/main" val="245627303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Để</a:t>
            </a:r>
            <a:r>
              <a:rPr lang="vi-VN" baseline="0" dirty="0" smtClean="0"/>
              <a:t> xác định vị trí lưu công thức ở trong 1 file config của chúng tôi thì chúng tôi có thuộc tính position of formula để xác định vị trí của công thức.</a:t>
            </a:r>
          </a:p>
        </p:txBody>
      </p:sp>
    </p:spTree>
    <p:extLst>
      <p:ext uri="{BB962C8B-B14F-4D97-AF65-F5344CB8AC3E}">
        <p14:creationId xmlns:p14="http://schemas.microsoft.com/office/powerpoint/2010/main" val="245627303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Đồng thời lúc này medical record data là dữ liệu luyện tập của bệnh nhân trong ngày sẽ có thêm 1 thuộc tính nữa là type, đó như là 1 biến cờ để cho biết rằng dữ liệu trong ngày này chưa được tính toán lại và cần phải được xử lý thêm.</a:t>
            </a:r>
            <a:endParaRPr lang="vi-VN" dirty="0"/>
          </a:p>
        </p:txBody>
      </p:sp>
    </p:spTree>
    <p:extLst>
      <p:ext uri="{BB962C8B-B14F-4D97-AF65-F5344CB8AC3E}">
        <p14:creationId xmlns:p14="http://schemas.microsoft.com/office/powerpoint/2010/main" val="245627303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Cuối</a:t>
            </a:r>
            <a:r>
              <a:rPr lang="vi-VN" baseline="0" dirty="0" smtClean="0"/>
              <a:t> cùng đến đúng thời gian config trên server thì scheduler sẽ được kích hoạt và  thược hiện tìm kiếm medical record data chưa được xử lý và tính toán lại bằng các công thức chúng tôi đã ghi ở trên. Sau khi tính toán hoàn tất, chúng tôi sẽ cập nhật lại trạng thái của medical record data là đã được xử lý.</a:t>
            </a:r>
          </a:p>
          <a:p>
            <a:r>
              <a:rPr lang="vi-VN" baseline="0" dirty="0" smtClean="0"/>
              <a:t>Từ đây những dữ liệu này có thể đưa cho bác sĩ xem và biết về tình trạng của bệnh </a:t>
            </a:r>
            <a:r>
              <a:rPr lang="vi-VN" baseline="0" smtClean="0"/>
              <a:t>nhân.</a:t>
            </a:r>
            <a:endParaRPr lang="vi-VN" baseline="0" dirty="0" smtClean="0"/>
          </a:p>
        </p:txBody>
      </p:sp>
    </p:spTree>
    <p:extLst>
      <p:ext uri="{BB962C8B-B14F-4D97-AF65-F5344CB8AC3E}">
        <p14:creationId xmlns:p14="http://schemas.microsoft.com/office/powerpoint/2010/main" val="276590405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49303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Bác</a:t>
            </a:r>
            <a:r>
              <a:rPr lang="vi-VN" baseline="0" dirty="0" smtClean="0"/>
              <a:t> sĩ không có nhiều thông tin đo được của bệnh nhân để đưa ra đơn thuốc phù hợp</a:t>
            </a:r>
            <a:endParaRPr lang="en" dirty="0"/>
          </a:p>
        </p:txBody>
      </p:sp>
    </p:spTree>
    <p:extLst>
      <p:ext uri="{BB962C8B-B14F-4D97-AF65-F5344CB8AC3E}">
        <p14:creationId xmlns:p14="http://schemas.microsoft.com/office/powerpoint/2010/main" val="339304863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Kính</a:t>
            </a:r>
            <a:r>
              <a:rPr lang="en" baseline="0" dirty="0" smtClean="0"/>
              <a:t> thưa hội đồng, từ khảo sát chúng tôi thấy tầm quan trọng của việc đi tái khám, nhưng các cơ sở y tế chưa làm tốt việc này. Vì vậy, để giải quyết vấn đề này, chúng tôi đặt ra thực thể Appointment nhằm lưu trữ thông tin các ngày đi khám, và kế hoạch tái khám.</a:t>
            </a:r>
          </a:p>
        </p:txBody>
      </p:sp>
    </p:spTree>
    <p:extLst>
      <p:ext uri="{BB962C8B-B14F-4D97-AF65-F5344CB8AC3E}">
        <p14:creationId xmlns:p14="http://schemas.microsoft.com/office/powerpoint/2010/main" val="105543419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408234970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và</a:t>
            </a:r>
            <a:r>
              <a:rPr lang="en-US" baseline="0" dirty="0" smtClean="0"/>
              <a:t> Appointment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nhiều</a:t>
            </a:r>
            <a:r>
              <a:rPr lang="en-US" baseline="0" dirty="0" smtClean="0"/>
              <a:t>.</a:t>
            </a:r>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đã thử làm mất sổ khám bệnh ở bệnh viện này, thì khi ấy các y tá bác sĩ không hề biết thông tin gì của chúng tôi cũng như chúng tôi đã trải qua những bước gì trong quá trình khám bệnh.</a:t>
            </a:r>
            <a:endParaRPr lang="en" dirty="0"/>
          </a:p>
        </p:txBody>
      </p:sp>
    </p:spTree>
    <p:extLst>
      <p:ext uri="{BB962C8B-B14F-4D97-AF65-F5344CB8AC3E}">
        <p14:creationId xmlns:p14="http://schemas.microsoft.com/office/powerpoint/2010/main" val="46623265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demo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Bài</a:t>
            </a:r>
            <a:r>
              <a:rPr lang="en" baseline="0" dirty="0" smtClean="0"/>
              <a:t> thuyết trình ngày hôm nay của nhóm chúng tôi gồm 4 phần</a:t>
            </a:r>
          </a:p>
          <a:p>
            <a:pPr marL="228600" indent="-228600" rtl="0">
              <a:spcBef>
                <a:spcPts val="0"/>
              </a:spcBef>
              <a:buAutoNum type="arabicPeriod"/>
            </a:pPr>
            <a:r>
              <a:rPr lang="vi-VN" baseline="0" dirty="0" smtClean="0"/>
              <a:t>Các vấn đề thực tại</a:t>
            </a:r>
          </a:p>
          <a:p>
            <a:pPr marL="228600" indent="-228600" rtl="0">
              <a:spcBef>
                <a:spcPts val="0"/>
              </a:spcBef>
              <a:buAutoNum type="arabicPeriod"/>
            </a:pPr>
            <a:r>
              <a:rPr lang="vi-VN" baseline="0" dirty="0" smtClean="0"/>
              <a:t>Giải pháp</a:t>
            </a:r>
          </a:p>
          <a:p>
            <a:pPr marL="228600" indent="-228600" rtl="0">
              <a:spcBef>
                <a:spcPts val="0"/>
              </a:spcBef>
              <a:buAutoNum type="arabicPeriod"/>
            </a:pPr>
            <a:r>
              <a:rPr lang="vi-VN" baseline="0" dirty="0" smtClean="0"/>
              <a:t>Chức năng và demo</a:t>
            </a:r>
          </a:p>
          <a:p>
            <a:pPr marL="228600" indent="-228600" rtl="0">
              <a:spcBef>
                <a:spcPts val="0"/>
              </a:spcBef>
              <a:buAutoNum type="arabicPeriod"/>
            </a:pPr>
            <a:r>
              <a:rPr lang="vi-VN" baseline="0" dirty="0" smtClean="0"/>
              <a:t>Kế hoạch phát triển trong tương lai </a:t>
            </a:r>
            <a:endParaRPr lang="en" dirty="0"/>
          </a:p>
        </p:txBody>
      </p:sp>
    </p:spTree>
    <p:extLst>
      <p:ext uri="{BB962C8B-B14F-4D97-AF65-F5344CB8AC3E}">
        <p14:creationId xmlns:p14="http://schemas.microsoft.com/office/powerpoint/2010/main" val="3745216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Mỗi</a:t>
            </a:r>
            <a:r>
              <a:rPr lang="en" baseline="0" dirty="0" smtClean="0"/>
              <a:t> bác sĩ sẽ có một định dạng cho đơn thuốc ghi cho bệnh nhân</a:t>
            </a:r>
            <a:r>
              <a:rPr lang="vi-VN" baseline="0" dirty="0" smtClean="0"/>
              <a:t> dẫn đến khó khăn cho bệnh nhân và dược sĩ trong quá trình điều trị khi gặp nhiều bác sĩ khác nhau</a:t>
            </a:r>
            <a:endParaRPr lang="en" dirty="0"/>
          </a:p>
        </p:txBody>
      </p:sp>
    </p:spTree>
    <p:extLst>
      <p:ext uri="{BB962C8B-B14F-4D97-AF65-F5344CB8AC3E}">
        <p14:creationId xmlns:p14="http://schemas.microsoft.com/office/powerpoint/2010/main" val="39434874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348199493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61013378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extLst>
      <p:ext uri="{BB962C8B-B14F-4D97-AF65-F5344CB8AC3E}">
        <p14:creationId xmlns:p14="http://schemas.microsoft.com/office/powerpoint/2010/main" val="141096923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2055214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Thứ</a:t>
            </a:r>
            <a:r>
              <a:rPr lang="vi-VN" baseline="0" dirty="0" smtClean="0"/>
              <a:t> hai là trung tâm dinh dưỡng thành phố Hồ Chí Minh</a:t>
            </a:r>
            <a:endParaRPr lang="vi-VN" dirty="0" smtClean="0"/>
          </a:p>
          <a:p>
            <a:pPr rtl="0">
              <a:spcBef>
                <a:spcPts val="0"/>
              </a:spcBef>
              <a:buNone/>
            </a:pPr>
            <a:r>
              <a:rPr lang="en" dirty="0" smtClean="0"/>
              <a:t>Cũng</a:t>
            </a:r>
            <a:r>
              <a:rPr lang="en" baseline="0" dirty="0" smtClean="0"/>
              <a:t> như bao bệnh viện khác thì đầu tiên bệnh nhân sẽ mua sổ khám bệnh, sau đó y tá sẽ nhập các thông tin cơ bản của bệnh nhân</a:t>
            </a:r>
            <a:endParaRPr lang="en" dirty="0"/>
          </a:p>
        </p:txBody>
      </p:sp>
    </p:spTree>
    <p:extLst>
      <p:ext uri="{BB962C8B-B14F-4D97-AF65-F5344CB8AC3E}">
        <p14:creationId xmlns:p14="http://schemas.microsoft.com/office/powerpoint/2010/main" val="3478008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4089173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66333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tục y tá sẽ đo các thông số cơ bản của bệnh nhân như, chiều cao, cân nặng, nhịp tim và huyết áp của bệnh nhân</a:t>
            </a:r>
            <a:endParaRPr lang="en" dirty="0"/>
          </a:p>
        </p:txBody>
      </p:sp>
    </p:spTree>
    <p:extLst>
      <p:ext uri="{BB962C8B-B14F-4D97-AF65-F5344CB8AC3E}">
        <p14:creationId xmlns:p14="http://schemas.microsoft.com/office/powerpoint/2010/main" val="357587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bệnh nhân sẽ được đo các thông số chi tiết hơn như tỉ lệ nước trong cơ thể, số kcal tiêu thụ của bệnh nhân hay tỉ lệ mỡ trong cơ là bao nhiêu%</a:t>
            </a:r>
            <a:r>
              <a:rPr lang="vi-VN" baseline="0" dirty="0" smtClean="0"/>
              <a:t> để phục vụ cho việc khám bệnh béo phì</a:t>
            </a:r>
            <a:endParaRPr lang="en" dirty="0"/>
          </a:p>
        </p:txBody>
      </p:sp>
    </p:spTree>
    <p:extLst>
      <p:ext uri="{BB962C8B-B14F-4D97-AF65-F5344CB8AC3E}">
        <p14:creationId xmlns:p14="http://schemas.microsoft.com/office/powerpoint/2010/main" val="3336503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a:t>
            </a:r>
            <a:r>
              <a:rPr lang="vi-VN" dirty="0" smtClean="0"/>
              <a:t>i</a:t>
            </a:r>
            <a:r>
              <a:rPr lang="en" dirty="0" smtClean="0"/>
              <a:t>ếp tục,</a:t>
            </a:r>
            <a:r>
              <a:rPr lang="en" baseline="0" dirty="0" smtClean="0"/>
              <a:t> bệnh nhân sẽ được khảo sát khẩu phần ăn và bác sĩ dinh dưỡng sẽ tính toán ra số kcal nạp vào ở mỗi bữa ăn cũng như thành phần dinh dưỡng trong ngày</a:t>
            </a:r>
            <a:endParaRPr lang="en" dirty="0"/>
          </a:p>
        </p:txBody>
      </p:sp>
    </p:spTree>
    <p:extLst>
      <p:ext uri="{BB962C8B-B14F-4D97-AF65-F5344CB8AC3E}">
        <p14:creationId xmlns:p14="http://schemas.microsoft.com/office/powerpoint/2010/main" val="938430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đến gặp bác sĩ điều trị, bác sĩ điều trị sẽ dựa vào các chỉ số bệnh nhân vừa khám để quyết định xem bệnh nhân có bệnh hay không.</a:t>
            </a:r>
            <a:endParaRPr lang="en" dirty="0"/>
          </a:p>
        </p:txBody>
      </p:sp>
    </p:spTree>
    <p:extLst>
      <p:ext uri="{BB962C8B-B14F-4D97-AF65-F5344CB8AC3E}">
        <p14:creationId xmlns:p14="http://schemas.microsoft.com/office/powerpoint/2010/main" val="2915219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135454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Nếu</a:t>
            </a:r>
            <a:r>
              <a:rPr lang="en" baseline="0" dirty="0" smtClean="0"/>
              <a:t> bệnh nhân có bệnh, bác sĩ sẽ ra 1 lịch trình điều trị mỗi ngày mỗi bữa ăn gì, uống thuốc gì và luyện tập các bài tập nào</a:t>
            </a:r>
            <a:r>
              <a:rPr lang="vi-VN" baseline="0" dirty="0" smtClean="0"/>
              <a:t>,</a:t>
            </a:r>
            <a:r>
              <a:rPr lang="en" baseline="0" dirty="0" smtClean="0"/>
              <a:t> ra sao để thực hiện việc giảm cân hiệu quả.</a:t>
            </a:r>
            <a:endParaRPr lang="en" dirty="0"/>
          </a:p>
        </p:txBody>
      </p:sp>
    </p:spTree>
    <p:extLst>
      <p:ext uri="{BB962C8B-B14F-4D97-AF65-F5344CB8AC3E}">
        <p14:creationId xmlns:p14="http://schemas.microsoft.com/office/powerpoint/2010/main" val="77203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in đơn thuốc và thực hiện điều trị bệnh tại nhà</a:t>
            </a:r>
            <a:endParaRPr lang="en" dirty="0"/>
          </a:p>
        </p:txBody>
      </p:sp>
    </p:spTree>
    <p:extLst>
      <p:ext uri="{BB962C8B-B14F-4D97-AF65-F5344CB8AC3E}">
        <p14:creationId xmlns:p14="http://schemas.microsoft.com/office/powerpoint/2010/main" val="1893104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lgn="l" rtl="0">
              <a:spcBef>
                <a:spcPts val="0"/>
              </a:spcBef>
              <a:buNone/>
            </a:pPr>
            <a:r>
              <a:rPr lang="vi-VN" dirty="0" smtClean="0"/>
              <a:t>Ưu</a:t>
            </a:r>
            <a:r>
              <a:rPr lang="vi-VN" baseline="0" dirty="0" smtClean="0"/>
              <a:t> và nhược điểm của quy trình này</a:t>
            </a:r>
            <a:endParaRPr lang="en" dirty="0"/>
          </a:p>
        </p:txBody>
      </p:sp>
    </p:spTree>
    <p:extLst>
      <p:ext uri="{BB962C8B-B14F-4D97-AF65-F5344CB8AC3E}">
        <p14:creationId xmlns:p14="http://schemas.microsoft.com/office/powerpoint/2010/main" val="1935752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Bệnh</a:t>
            </a:r>
            <a:r>
              <a:rPr lang="en" baseline="0" dirty="0" smtClean="0"/>
              <a:t> nhân được kiểm tra đầy đủ và toàn diện, sử dụng các trang thiết bị hiện đại, sẽ giảm đi sai sót trong việc chuẩn đoán và điều trị bệnh</a:t>
            </a:r>
            <a:endParaRPr lang="en" dirty="0"/>
          </a:p>
        </p:txBody>
      </p:sp>
    </p:spTree>
    <p:extLst>
      <p:ext uri="{BB962C8B-B14F-4D97-AF65-F5344CB8AC3E}">
        <p14:creationId xmlns:p14="http://schemas.microsoft.com/office/powerpoint/2010/main" val="908873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Bác</a:t>
            </a:r>
            <a:r>
              <a:rPr lang="en" baseline="0" dirty="0" smtClean="0"/>
              <a:t> sĩ chuẩn đoán bệnh đơn giản và chính xác hơn vì có được dữ liệu của bệnh nhân nhiêu hơn</a:t>
            </a:r>
            <a:endParaRPr lang="en" dirty="0"/>
          </a:p>
        </p:txBody>
      </p:sp>
    </p:spTree>
    <p:extLst>
      <p:ext uri="{BB962C8B-B14F-4D97-AF65-F5344CB8AC3E}">
        <p14:creationId xmlns:p14="http://schemas.microsoft.com/office/powerpoint/2010/main" val="2377397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Về</a:t>
            </a:r>
            <a:r>
              <a:rPr lang="vi-VN" baseline="0" dirty="0" smtClean="0"/>
              <a:t> nhược điểm của quy trình này</a:t>
            </a:r>
          </a:p>
          <a:p>
            <a:pPr rtl="0">
              <a:spcBef>
                <a:spcPts val="0"/>
              </a:spcBef>
              <a:buNone/>
            </a:pPr>
            <a:r>
              <a:rPr lang="vi-VN" baseline="0" dirty="0" smtClean="0"/>
              <a:t>Đầu tiên, tất cả các sổ khám bệnh vẫn lưu = giấy</a:t>
            </a:r>
            <a:endParaRPr lang="en" dirty="0"/>
          </a:p>
        </p:txBody>
      </p:sp>
    </p:spTree>
    <p:extLst>
      <p:ext uri="{BB962C8B-B14F-4D97-AF65-F5344CB8AC3E}">
        <p14:creationId xmlns:p14="http://schemas.microsoft.com/office/powerpoint/2010/main" val="2119181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Y tá</a:t>
            </a:r>
            <a:r>
              <a:rPr lang="vi-VN" baseline="0" dirty="0" smtClean="0"/>
              <a:t> và bác sĩ phải nhập thông tin rất nhiều</a:t>
            </a:r>
            <a:endParaRPr lang="en" dirty="0"/>
          </a:p>
        </p:txBody>
      </p:sp>
    </p:spTree>
    <p:extLst>
      <p:ext uri="{BB962C8B-B14F-4D97-AF65-F5344CB8AC3E}">
        <p14:creationId xmlns:p14="http://schemas.microsoft.com/office/powerpoint/2010/main" val="557152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lần khám hiện tại đến lần khám tiếp theo, bác sĩ không hề biết bệnh nhân làm gì ở nhà, có luyện tập đầy đủ để giảm cân hay không</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là vấn đề về vòng đeo tay.</a:t>
            </a:r>
          </a:p>
          <a:p>
            <a:pPr rtl="0">
              <a:spcBef>
                <a:spcPts val="0"/>
              </a:spcBef>
              <a:buNone/>
            </a:pPr>
            <a:r>
              <a:rPr lang="en" baseline="0" dirty="0" smtClean="0"/>
              <a:t>Các vòng đeo tay hiện tại chỉ thực hiện hiển thị thông tin luyện tập của người dùng và không có giá trị trong việc lưu trữ cũng như là điều trị bệnh.</a:t>
            </a:r>
          </a:p>
          <a:p>
            <a:pPr rtl="0">
              <a:spcBef>
                <a:spcPts val="0"/>
              </a:spcBef>
              <a:buNone/>
            </a:pP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Từ</a:t>
            </a:r>
            <a:r>
              <a:rPr lang="en" baseline="0" dirty="0" smtClean="0"/>
              <a:t> những vấn đề trên chúng tôi đưa ra giải pháp như sau:</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sẽ sử dụng quy trình khám của trung tâm dinh dưỡng thành phố Hồ Chí Minh, áp dụng CNTT để quy trình khám này trở nên đơn giản và hiệu quả, để giúp cho việc khám bệnh được nhanh, chính xác hơn</a:t>
            </a:r>
            <a:endParaRPr lang="en" dirty="0"/>
          </a:p>
        </p:txBody>
      </p:sp>
    </p:spTree>
    <p:extLst>
      <p:ext uri="{BB962C8B-B14F-4D97-AF65-F5344CB8AC3E}">
        <p14:creationId xmlns:p14="http://schemas.microsoft.com/office/powerpoint/2010/main" val="16802290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850632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04069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54276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nhất</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onl</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trung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đọc</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như</a:t>
            </a:r>
            <a:r>
              <a:rPr lang="en-US" baseline="0" dirty="0" smtClean="0"/>
              <a:t> </a:t>
            </a:r>
            <a:r>
              <a:rPr lang="en-US" baseline="0" dirty="0" err="1" smtClean="0"/>
              <a:t>họ</a:t>
            </a:r>
            <a:r>
              <a:rPr lang="en-US" baseline="0" dirty="0" smtClean="0"/>
              <a:t> </a:t>
            </a:r>
            <a:r>
              <a:rPr lang="en-US" baseline="0" dirty="0" err="1" smtClean="0"/>
              <a:t>và</a:t>
            </a:r>
            <a:r>
              <a:rPr lang="en-US" baseline="0" dirty="0" smtClean="0"/>
              <a:t> </a:t>
            </a:r>
            <a:r>
              <a:rPr lang="en-US" baseline="0" dirty="0" err="1" smtClean="0"/>
              <a:t>tên</a:t>
            </a:r>
            <a:r>
              <a:rPr lang="en-US" baseline="0" dirty="0" smtClean="0"/>
              <a:t>, </a:t>
            </a:r>
            <a:r>
              <a:rPr lang="en-US" baseline="0" dirty="0" err="1" smtClean="0"/>
              <a:t>ngày</a:t>
            </a:r>
            <a:r>
              <a:rPr lang="en-US" baseline="0" dirty="0" smtClean="0"/>
              <a:t> </a:t>
            </a:r>
            <a:r>
              <a:rPr lang="en-US" baseline="0" dirty="0" err="1" smtClean="0"/>
              <a:t>tháng</a:t>
            </a:r>
            <a:r>
              <a:rPr lang="en-US" baseline="0" dirty="0" smtClean="0"/>
              <a:t> </a:t>
            </a:r>
            <a:r>
              <a:rPr lang="en-US" baseline="0" dirty="0" err="1" smtClean="0"/>
              <a:t>năm</a:t>
            </a:r>
            <a:r>
              <a:rPr lang="en-US" baseline="0" dirty="0" smtClean="0"/>
              <a:t> </a:t>
            </a:r>
            <a:r>
              <a:rPr lang="en-US" baseline="0" dirty="0" err="1" smtClean="0"/>
              <a:t>sinh</a:t>
            </a:r>
            <a:r>
              <a:rPr lang="en-US" baseline="0" dirty="0" smtClean="0"/>
              <a:t> </a:t>
            </a:r>
            <a:r>
              <a:rPr lang="en-US" baseline="0" dirty="0" err="1" smtClean="0"/>
              <a:t>thì</a:t>
            </a:r>
            <a:r>
              <a:rPr lang="en-US" baseline="0" dirty="0" smtClean="0"/>
              <a:t> y </a:t>
            </a:r>
            <a:r>
              <a:rPr lang="en-US" baseline="0" dirty="0" err="1" smtClean="0"/>
              <a:t>tá</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ở </a:t>
            </a:r>
            <a:r>
              <a:rPr lang="en-US" baseline="0" dirty="0" err="1" smtClean="0"/>
              <a:t>các</a:t>
            </a:r>
            <a:r>
              <a:rPr lang="en-US" baseline="0" dirty="0" smtClean="0"/>
              <a:t> </a:t>
            </a:r>
            <a:r>
              <a:rPr lang="en-US" baseline="0" dirty="0" err="1" smtClean="0"/>
              <a:t>lần</a:t>
            </a:r>
            <a:r>
              <a:rPr lang="en-US" baseline="0" dirty="0" smtClean="0"/>
              <a:t> </a:t>
            </a:r>
            <a:r>
              <a:rPr lang="en-US" baseline="0" dirty="0" err="1" smtClean="0"/>
              <a:t>tiếp</a:t>
            </a:r>
            <a:r>
              <a:rPr lang="en-US" baseline="0" dirty="0" smtClean="0"/>
              <a:t> </a:t>
            </a:r>
            <a:r>
              <a:rPr lang="en-US" baseline="0" dirty="0" err="1" smtClean="0"/>
              <a:t>theo</a:t>
            </a:r>
            <a:endParaRPr lang="vi-VN" dirty="0"/>
          </a:p>
        </p:txBody>
      </p:sp>
    </p:spTree>
    <p:extLst>
      <p:ext uri="{BB962C8B-B14F-4D97-AF65-F5344CB8AC3E}">
        <p14:creationId xmlns:p14="http://schemas.microsoft.com/office/powerpoint/2010/main" val="3326327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Đầu</a:t>
            </a:r>
            <a:r>
              <a:rPr lang="vi-VN" baseline="0" dirty="0" smtClean="0"/>
              <a:t> tiên là bệnh viện y học cổ truyền thành phố Hồ Chí Minh, Quy trình khám bệnh ở bệnh viện này là</a:t>
            </a:r>
            <a:endParaRPr lang="vi-VN" dirty="0" smtClean="0"/>
          </a:p>
          <a:p>
            <a:pPr rtl="0">
              <a:spcBef>
                <a:spcPts val="0"/>
              </a:spcBef>
              <a:buNone/>
            </a:pPr>
            <a:r>
              <a:rPr lang="vi-VN" baseline="0" dirty="0" smtClean="0"/>
              <a:t>Sau khi mua sổ khám bệnh, bệnh nhân sẽ gặp y tá để đăng ký</a:t>
            </a:r>
            <a:endParaRPr lang="en" dirty="0"/>
          </a:p>
        </p:txBody>
      </p:sp>
    </p:spTree>
    <p:extLst>
      <p:ext uri="{BB962C8B-B14F-4D97-AF65-F5344CB8AC3E}">
        <p14:creationId xmlns:p14="http://schemas.microsoft.com/office/powerpoint/2010/main" val="388059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đề</a:t>
            </a:r>
            <a:r>
              <a:rPr lang="en-US" baseline="0" dirty="0" smtClean="0"/>
              <a:t> </a:t>
            </a:r>
            <a:r>
              <a:rPr lang="en-US" baseline="0" dirty="0" err="1" smtClean="0"/>
              <a:t>xuất</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si</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tạo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nhanh</a:t>
            </a:r>
            <a:r>
              <a:rPr lang="en-US" baseline="0" dirty="0" smtClean="0"/>
              <a:t> </a:t>
            </a:r>
            <a:r>
              <a:rPr lang="en-US" baseline="0" dirty="0" err="1" smtClean="0"/>
              <a:t>chóng</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xác</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hai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theo</a:t>
            </a:r>
            <a:r>
              <a:rPr lang="en-US" baseline="0" dirty="0" smtClean="0"/>
              <a:t> </a:t>
            </a:r>
            <a:r>
              <a:rPr lang="en-US" baseline="0" dirty="0" err="1" smtClean="0"/>
              <a:t>dõi</a:t>
            </a:r>
            <a:r>
              <a:rPr lang="en-US" baseline="0" dirty="0" smtClean="0"/>
              <a:t> </a:t>
            </a:r>
            <a:r>
              <a:rPr lang="en-US" baseline="0" dirty="0" err="1" smtClean="0"/>
              <a:t>hằng</a:t>
            </a:r>
            <a:r>
              <a:rPr lang="en-US" baseline="0" dirty="0" smtClean="0"/>
              <a:t> </a:t>
            </a:r>
            <a:r>
              <a:rPr lang="en-US" baseline="0" dirty="0" err="1" smtClean="0"/>
              <a:t>ngày</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hợp</a:t>
            </a:r>
            <a:r>
              <a:rPr lang="en-US" baseline="0" dirty="0" smtClean="0"/>
              <a:t> </a:t>
            </a:r>
            <a:r>
              <a:rPr lang="en-US" baseline="0" dirty="0" err="1" smtClean="0"/>
              <a:t>lý</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là</a:t>
            </a:r>
            <a:r>
              <a:rPr lang="en-US" baseline="0" dirty="0" smtClean="0"/>
              <a:t> </a:t>
            </a:r>
            <a:r>
              <a:rPr lang="en-US" baseline="0" dirty="0" err="1" smtClean="0"/>
              <a:t>gửi</a:t>
            </a:r>
            <a:r>
              <a:rPr lang="en-US" baseline="0" dirty="0" smtClean="0"/>
              <a:t> </a:t>
            </a:r>
            <a:r>
              <a:rPr lang="en-US" baseline="0" dirty="0" err="1" smtClean="0"/>
              <a:t>cho</a:t>
            </a:r>
            <a:r>
              <a:rPr lang="en-US" baseline="0" dirty="0" smtClean="0"/>
              <a:t> </a:t>
            </a:r>
            <a:r>
              <a:rPr lang="en-US" baseline="0" dirty="0" err="1" smtClean="0"/>
              <a:t>bac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xem</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lúc</a:t>
            </a:r>
            <a:r>
              <a:rPr lang="en-US" baseline="0" dirty="0" smtClean="0"/>
              <a:t> </a:t>
            </a:r>
            <a:r>
              <a:rPr lang="en-US" baseline="0" dirty="0" err="1" smtClean="0"/>
              <a:t>đi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vi-VN" dirty="0"/>
          </a:p>
        </p:txBody>
      </p:sp>
    </p:spTree>
    <p:extLst>
      <p:ext uri="{BB962C8B-B14F-4D97-AF65-F5344CB8AC3E}">
        <p14:creationId xmlns:p14="http://schemas.microsoft.com/office/powerpoint/2010/main" val="35792049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muốn</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a:t>
            </a:r>
            <a:r>
              <a:rPr lang="en-US" baseline="0" dirty="0" err="1" smtClean="0"/>
              <a:t>đến</a:t>
            </a:r>
            <a:r>
              <a:rPr lang="en-US" baseline="0" dirty="0" smtClean="0"/>
              <a:t> </a:t>
            </a:r>
            <a:r>
              <a:rPr lang="en-US" baseline="0" dirty="0" err="1" smtClean="0"/>
              <a:t>trong</a:t>
            </a:r>
            <a:r>
              <a:rPr lang="en-US" baseline="0" dirty="0" smtClean="0"/>
              <a:t> </a:t>
            </a:r>
            <a:r>
              <a:rPr lang="en-US" baseline="0" dirty="0" err="1" smtClean="0"/>
              <a:t>buổi</a:t>
            </a:r>
            <a:r>
              <a:rPr lang="en-US" baseline="0" dirty="0" smtClean="0"/>
              <a:t> </a:t>
            </a:r>
            <a:r>
              <a:rPr lang="en-US" baseline="0" dirty="0" err="1" smtClean="0"/>
              <a:t>thuyết</a:t>
            </a:r>
            <a:r>
              <a:rPr lang="en-US" baseline="0" dirty="0" smtClean="0"/>
              <a:t> </a:t>
            </a:r>
            <a:r>
              <a:rPr lang="en-US" baseline="0" dirty="0" err="1" smtClean="0"/>
              <a:t>trình</a:t>
            </a:r>
            <a:r>
              <a:rPr lang="en-US" baseline="0" dirty="0" smtClean="0"/>
              <a:t> </a:t>
            </a:r>
            <a:r>
              <a:rPr lang="en-US" baseline="0" dirty="0" err="1" smtClean="0"/>
              <a:t>ngày</a:t>
            </a:r>
            <a:r>
              <a:rPr lang="en-US" baseline="0" dirty="0" smtClean="0"/>
              <a:t> </a:t>
            </a:r>
            <a:r>
              <a:rPr lang="en-US" baseline="0" dirty="0" err="1" smtClean="0"/>
              <a:t>hôm</a:t>
            </a:r>
            <a:r>
              <a:rPr lang="en-US" baseline="0" dirty="0" smtClean="0"/>
              <a:t> nay </a:t>
            </a:r>
            <a:r>
              <a:rPr lang="en-US" baseline="0" dirty="0" err="1" smtClean="0"/>
              <a:t>là</a:t>
            </a:r>
            <a:endParaRPr lang="vi-VN" dirty="0"/>
          </a:p>
        </p:txBody>
      </p:sp>
    </p:spTree>
    <p:extLst>
      <p:ext uri="{BB962C8B-B14F-4D97-AF65-F5344CB8AC3E}">
        <p14:creationId xmlns:p14="http://schemas.microsoft.com/office/powerpoint/2010/main" val="2153373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Hỗ</a:t>
            </a:r>
            <a:r>
              <a:rPr lang="en-US" dirty="0" smtClean="0"/>
              <a:t> </a:t>
            </a:r>
            <a:r>
              <a:rPr lang="en-US"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1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endParaRPr lang="vi-VN" dirty="0"/>
          </a:p>
        </p:txBody>
      </p:sp>
    </p:spTree>
    <p:extLst>
      <p:ext uri="{BB962C8B-B14F-4D97-AF65-F5344CB8AC3E}">
        <p14:creationId xmlns:p14="http://schemas.microsoft.com/office/powerpoint/2010/main" val="18164161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Tạo</a:t>
            </a:r>
            <a:r>
              <a:rPr lang="en-US" baseline="0" dirty="0" smtClean="0"/>
              <a:t> </a:t>
            </a:r>
            <a:r>
              <a:rPr lang="en-US" baseline="0" dirty="0" err="1" smtClean="0"/>
              <a:t>một</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phi</a:t>
            </a:r>
            <a:endParaRPr lang="vi-VN" dirty="0"/>
          </a:p>
        </p:txBody>
      </p:sp>
    </p:spTree>
    <p:extLst>
      <p:ext uri="{BB962C8B-B14F-4D97-AF65-F5344CB8AC3E}">
        <p14:creationId xmlns:p14="http://schemas.microsoft.com/office/powerpoint/2010/main" val="704332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Bên</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suốt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luyện</a:t>
            </a:r>
            <a:r>
              <a:rPr lang="en-US" baseline="0" dirty="0" smtClean="0"/>
              <a:t> </a:t>
            </a:r>
            <a:r>
              <a:rPr lang="en-US" baseline="0" dirty="0" err="1" smtClean="0"/>
              <a:t>tập</a:t>
            </a:r>
            <a:endParaRPr lang="vi-VN" dirty="0"/>
          </a:p>
        </p:txBody>
      </p:sp>
    </p:spTree>
    <p:extLst>
      <p:ext uri="{BB962C8B-B14F-4D97-AF65-F5344CB8AC3E}">
        <p14:creationId xmlns:p14="http://schemas.microsoft.com/office/powerpoint/2010/main" val="36459527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Chức</a:t>
            </a:r>
            <a:r>
              <a:rPr lang="en-US" baseline="0" dirty="0" smtClean="0"/>
              <a:t> </a:t>
            </a:r>
            <a:r>
              <a:rPr lang="en-US" baseline="0" dirty="0" err="1" smtClean="0"/>
              <a:t>năng</a:t>
            </a:r>
            <a:r>
              <a:rPr lang="en-US" baseline="0" dirty="0" smtClean="0"/>
              <a:t> </a:t>
            </a:r>
            <a:r>
              <a:rPr lang="en-US" baseline="0" dirty="0" err="1" smtClean="0"/>
              <a:t>thu</a:t>
            </a:r>
            <a:r>
              <a:rPr lang="en-US" baseline="0" dirty="0" smtClean="0"/>
              <a:t> </a:t>
            </a:r>
            <a:r>
              <a:rPr lang="en-US" baseline="0" dirty="0" err="1" smtClean="0"/>
              <a:t>thập</a:t>
            </a:r>
            <a:r>
              <a:rPr lang="en-US" baseline="0" dirty="0" smtClean="0"/>
              <a:t> </a:t>
            </a:r>
            <a:r>
              <a:rPr lang="en-US" baseline="0" dirty="0" err="1" smtClean="0"/>
              <a:t>và</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endParaRPr lang="vi-VN" dirty="0"/>
          </a:p>
        </p:txBody>
      </p:sp>
    </p:spTree>
    <p:extLst>
      <p:ext uri="{BB962C8B-B14F-4D97-AF65-F5344CB8AC3E}">
        <p14:creationId xmlns:p14="http://schemas.microsoft.com/office/powerpoint/2010/main" val="29021987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endParaRPr lang="en-US" baseline="0" dirty="0" smtClean="0"/>
          </a:p>
          <a:p>
            <a:r>
              <a:rPr lang="en-US" baseline="0" dirty="0" err="1" smtClean="0"/>
              <a:t>Lý</a:t>
            </a:r>
            <a:r>
              <a:rPr lang="en-US" baseline="0" dirty="0" smtClean="0"/>
              <a:t> do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r>
              <a:rPr lang="en-US" baseline="0" dirty="0" smtClean="0"/>
              <a:t> </a:t>
            </a:r>
            <a:r>
              <a:rPr lang="en-US" baseline="0" dirty="0" err="1" smtClean="0"/>
              <a:t>là</a:t>
            </a:r>
            <a:r>
              <a:rPr lang="en-US" baseline="0" dirty="0" smtClean="0"/>
              <a:t> </a:t>
            </a:r>
            <a:r>
              <a:rPr lang="en-US" baseline="0" dirty="0" err="1" smtClean="0"/>
              <a:t>vì</a:t>
            </a:r>
            <a:r>
              <a:rPr lang="en-US" baseline="0" dirty="0" smtClean="0"/>
              <a:t> ở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linh</a:t>
            </a:r>
            <a:r>
              <a:rPr lang="en-US" baseline="0" dirty="0" smtClean="0"/>
              <a:t> </a:t>
            </a:r>
            <a:r>
              <a:rPr lang="en-US" baseline="0" dirty="0" err="1" smtClean="0"/>
              <a:t>động</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do </a:t>
            </a:r>
            <a:r>
              <a:rPr lang="en-US" baseline="0" dirty="0" err="1" smtClean="0"/>
              <a:t>đó</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rất</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này</a:t>
            </a:r>
            <a:endParaRPr lang="vi-VN" dirty="0"/>
          </a:p>
        </p:txBody>
      </p:sp>
    </p:spTree>
    <p:extLst>
      <p:ext uri="{BB962C8B-B14F-4D97-AF65-F5344CB8AC3E}">
        <p14:creationId xmlns:p14="http://schemas.microsoft.com/office/powerpoint/2010/main" val="23172802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dirty="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theo, y tá sẽ ghi các thông tin cơ bản của bệnh nhân như họ và tên, ngày thang năm sinh.</a:t>
            </a:r>
            <a:endParaRPr lang="en" dirty="0"/>
          </a:p>
        </p:txBody>
      </p:sp>
    </p:spTree>
    <p:extLst>
      <p:ext uri="{BB962C8B-B14F-4D97-AF65-F5344CB8AC3E}">
        <p14:creationId xmlns:p14="http://schemas.microsoft.com/office/powerpoint/2010/main" val="1084985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Suggest + Make prescription.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Khuong </a:t>
            </a:r>
            <a:r>
              <a:rPr lang="en-US" baseline="0" dirty="0" err="1" smtClean="0"/>
              <a:t>xin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đây</a:t>
            </a:r>
            <a:r>
              <a:rPr lang="en-US" baseline="0" dirty="0" smtClean="0"/>
              <a:t>. </a:t>
            </a:r>
            <a:r>
              <a:rPr lang="en-US" baseline="0" dirty="0" err="1" smtClean="0"/>
              <a:t>Tiếp</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bạn</a:t>
            </a:r>
            <a:r>
              <a:rPr lang="en-US" baseline="0" dirty="0" smtClean="0"/>
              <a:t> K </a:t>
            </a:r>
            <a:r>
              <a:rPr lang="en-US" baseline="0" dirty="0" err="1" smtClean="0"/>
              <a:t>sẽ</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trị</a:t>
            </a:r>
            <a:r>
              <a:rPr lang="en-US" baseline="0" dirty="0" smtClean="0"/>
              <a:t> </a:t>
            </a:r>
            <a:r>
              <a:rPr lang="en-US" baseline="0" dirty="0" err="1" smtClean="0"/>
              <a:t>liệu</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a:t>
            </a:r>
          </a:p>
        </p:txBody>
      </p:sp>
    </p:spTree>
    <p:extLst>
      <p:ext uri="{BB962C8B-B14F-4D97-AF65-F5344CB8AC3E}">
        <p14:creationId xmlns:p14="http://schemas.microsoft.com/office/powerpoint/2010/main" val="6256239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802117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day </a:t>
            </a:r>
            <a:r>
              <a:rPr lang="en-US" baseline="0" dirty="0" err="1" smtClean="0"/>
              <a:t>chung</a:t>
            </a:r>
            <a:r>
              <a:rPr lang="en-US" baseline="0" dirty="0" smtClean="0"/>
              <a:t> </a:t>
            </a:r>
            <a:r>
              <a:rPr lang="en-US" baseline="0" dirty="0" err="1" smtClean="0"/>
              <a:t>toi</a:t>
            </a:r>
            <a:r>
              <a:rPr lang="en-US" baseline="0" dirty="0" smtClean="0"/>
              <a:t> </a:t>
            </a:r>
            <a:r>
              <a:rPr lang="en-US" baseline="0" dirty="0" err="1" smtClean="0"/>
              <a:t>xin</a:t>
            </a:r>
            <a:r>
              <a:rPr lang="en-US" baseline="0" dirty="0" smtClean="0"/>
              <a:t> demo </a:t>
            </a:r>
            <a:r>
              <a:rPr lang="en-US" baseline="0" dirty="0" err="1" smtClean="0"/>
              <a:t>tinh</a:t>
            </a:r>
            <a:r>
              <a:rPr lang="en-US" baseline="0" dirty="0" smtClean="0"/>
              <a:t> </a:t>
            </a:r>
            <a:r>
              <a:rPr lang="en-US" baseline="0" dirty="0" err="1" smtClean="0"/>
              <a:t>huong</a:t>
            </a:r>
            <a:r>
              <a:rPr lang="en-US" baseline="0" dirty="0" smtClean="0"/>
              <a:t>  </a:t>
            </a:r>
            <a:r>
              <a:rPr lang="en-US" baseline="0" dirty="0" err="1" smtClean="0"/>
              <a:t>benh</a:t>
            </a:r>
            <a:r>
              <a:rPr lang="en-US" baseline="0" dirty="0" smtClean="0"/>
              <a:t> </a:t>
            </a:r>
            <a:r>
              <a:rPr lang="en-US" baseline="0" dirty="0" err="1" smtClean="0"/>
              <a:t>nhan</a:t>
            </a:r>
            <a:r>
              <a:rPr lang="en-US" baseline="0" dirty="0" smtClean="0"/>
              <a:t> di tai </a:t>
            </a:r>
            <a:r>
              <a:rPr lang="en-US" baseline="0" dirty="0" err="1" smtClean="0"/>
              <a:t>kham</a:t>
            </a:r>
            <a:r>
              <a:rPr lang="en-US" baseline="0" dirty="0" smtClean="0"/>
              <a:t> </a:t>
            </a:r>
            <a:r>
              <a:rPr lang="en-US" baseline="0" dirty="0" err="1" smtClean="0"/>
              <a:t>lai</a:t>
            </a:r>
            <a:r>
              <a:rPr lang="en-US" baseline="0" dirty="0" smtClean="0"/>
              <a:t> </a:t>
            </a:r>
            <a:r>
              <a:rPr lang="en-US" baseline="0" dirty="0" err="1" smtClean="0"/>
              <a:t>theo</a:t>
            </a:r>
            <a:r>
              <a:rPr lang="en-US" baseline="0" dirty="0" smtClean="0"/>
              <a:t> lich bac </a:t>
            </a:r>
            <a:r>
              <a:rPr lang="en-US" baseline="0" dirty="0" err="1" smtClean="0"/>
              <a:t>si</a:t>
            </a:r>
            <a:r>
              <a:rPr lang="en-US" baseline="0" dirty="0" smtClean="0"/>
              <a:t> da hen. </a:t>
            </a:r>
            <a:r>
              <a:rPr lang="en-US" baseline="0" dirty="0" err="1" smtClean="0"/>
              <a:t>Quy</a:t>
            </a:r>
            <a:r>
              <a:rPr lang="en-US" baseline="0" dirty="0" smtClean="0"/>
              <a:t> </a:t>
            </a:r>
            <a:r>
              <a:rPr lang="en-US" baseline="0" dirty="0" err="1" smtClean="0"/>
              <a:t>trinh</a:t>
            </a:r>
            <a:r>
              <a:rPr lang="en-US" baseline="0" dirty="0" smtClean="0"/>
              <a:t> tai </a:t>
            </a:r>
            <a:r>
              <a:rPr lang="en-US" baseline="0" dirty="0" err="1" smtClean="0"/>
              <a:t>kham</a:t>
            </a:r>
            <a:r>
              <a:rPr lang="en-US" baseline="0" dirty="0" smtClean="0"/>
              <a:t> </a:t>
            </a:r>
            <a:r>
              <a:rPr lang="en-US" baseline="0" dirty="0" err="1" smtClean="0"/>
              <a:t>tuong</a:t>
            </a:r>
            <a:r>
              <a:rPr lang="en-US" baseline="0" dirty="0" smtClean="0"/>
              <a:t> </a:t>
            </a:r>
            <a:r>
              <a:rPr lang="en-US" baseline="0" dirty="0" err="1" smtClean="0"/>
              <a:t>tu</a:t>
            </a:r>
            <a:r>
              <a:rPr lang="en-US" baseline="0" dirty="0" smtClean="0"/>
              <a:t> </a:t>
            </a:r>
            <a:r>
              <a:rPr lang="en-US" baseline="0" dirty="0" err="1" smtClean="0"/>
              <a:t>nhu</a:t>
            </a:r>
            <a:r>
              <a:rPr lang="en-US" baseline="0" dirty="0" smtClean="0"/>
              <a:t> </a:t>
            </a:r>
            <a:r>
              <a:rPr lang="en-US" baseline="0" dirty="0" err="1" smtClean="0"/>
              <a:t>quy</a:t>
            </a:r>
            <a:r>
              <a:rPr lang="en-US" baseline="0" dirty="0" smtClean="0"/>
              <a:t> </a:t>
            </a:r>
            <a:r>
              <a:rPr lang="en-US" baseline="0" dirty="0" err="1" smtClean="0"/>
              <a:t>trinh</a:t>
            </a:r>
            <a:r>
              <a:rPr lang="en-US" baseline="0" dirty="0" smtClean="0"/>
              <a:t> </a:t>
            </a:r>
            <a:r>
              <a:rPr lang="en-US" baseline="0" dirty="0" err="1" smtClean="0"/>
              <a:t>lan</a:t>
            </a:r>
            <a:r>
              <a:rPr lang="en-US" baseline="0" dirty="0" smtClean="0"/>
              <a:t> </a:t>
            </a:r>
            <a:r>
              <a:rPr lang="en-US" baseline="0" dirty="0" err="1" smtClean="0"/>
              <a:t>dau</a:t>
            </a:r>
            <a:r>
              <a:rPr lang="en-US" baseline="0" dirty="0" smtClean="0"/>
              <a:t> di </a:t>
            </a:r>
            <a:r>
              <a:rPr lang="en-US" baseline="0" dirty="0" err="1" smtClean="0"/>
              <a:t>kham</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Chung </a:t>
            </a:r>
            <a:r>
              <a:rPr lang="en-US" baseline="0" dirty="0" err="1" smtClean="0"/>
              <a:t>toi</a:t>
            </a:r>
            <a:r>
              <a:rPr lang="en-US" baseline="0" dirty="0" smtClean="0"/>
              <a:t> </a:t>
            </a:r>
            <a:r>
              <a:rPr lang="en-US" baseline="0" dirty="0" err="1" smtClean="0"/>
              <a:t>xin</a:t>
            </a:r>
            <a:r>
              <a:rPr lang="en-US" baseline="0" dirty="0" smtClean="0"/>
              <a:t> </a:t>
            </a:r>
            <a:r>
              <a:rPr lang="en-US" baseline="0" dirty="0" err="1" smtClean="0"/>
              <a:t>phep</a:t>
            </a:r>
            <a:r>
              <a:rPr lang="en-US" baseline="0" dirty="0" smtClean="0"/>
              <a:t>…</a:t>
            </a:r>
            <a:endParaRPr lang="en-US" dirty="0"/>
          </a:p>
        </p:txBody>
      </p:sp>
    </p:spTree>
    <p:extLst>
      <p:ext uri="{BB962C8B-B14F-4D97-AF65-F5344CB8AC3E}">
        <p14:creationId xmlns:p14="http://schemas.microsoft.com/office/powerpoint/2010/main" val="11615420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bạn</a:t>
            </a:r>
            <a:r>
              <a:rPr lang="en-US" baseline="0" dirty="0" smtClean="0"/>
              <a:t> </a:t>
            </a:r>
            <a:r>
              <a:rPr lang="en-US" baseline="0" dirty="0" err="1" smtClean="0"/>
              <a:t>Trần</a:t>
            </a:r>
            <a:r>
              <a:rPr lang="en-US" baseline="0" dirty="0" smtClean="0"/>
              <a:t> </a:t>
            </a:r>
            <a:r>
              <a:rPr lang="en-US" baseline="0" dirty="0" err="1" smtClean="0"/>
              <a:t>Đăng</a:t>
            </a:r>
            <a:r>
              <a:rPr lang="en-US" baseline="0" dirty="0" smtClean="0"/>
              <a:t> </a:t>
            </a:r>
            <a:r>
              <a:rPr lang="en-US" baseline="0" dirty="0" err="1" smtClean="0"/>
              <a:t>Quân</a:t>
            </a:r>
            <a:r>
              <a:rPr lang="en-US" baseline="0" dirty="0" smtClean="0"/>
              <a:t> </a:t>
            </a:r>
            <a:r>
              <a:rPr lang="en-US" baseline="0" dirty="0" err="1" smtClean="0"/>
              <a:t>sẽ</a:t>
            </a:r>
            <a:r>
              <a:rPr lang="en-US" baseline="0" dirty="0" smtClean="0"/>
              <a:t> </a:t>
            </a:r>
            <a:r>
              <a:rPr lang="en-US" baseline="0" dirty="0" err="1" smtClean="0"/>
              <a:t>giải</a:t>
            </a:r>
            <a:r>
              <a:rPr lang="en-US" baseline="0" dirty="0" smtClean="0"/>
              <a:t> </a:t>
            </a:r>
            <a:r>
              <a:rPr lang="en-US" baseline="0" dirty="0" err="1" smtClean="0"/>
              <a:t>thích</a:t>
            </a:r>
            <a:r>
              <a:rPr lang="en-US" baseline="0" dirty="0" smtClean="0"/>
              <a:t> </a:t>
            </a:r>
            <a:r>
              <a:rPr lang="en-US" baseline="0" dirty="0" err="1" smtClean="0"/>
              <a:t>về</a:t>
            </a:r>
            <a:r>
              <a:rPr lang="en-US" baseline="0" dirty="0" smtClean="0"/>
              <a:t> </a:t>
            </a:r>
            <a:r>
              <a:rPr lang="en-US" baseline="0" dirty="0" err="1" smtClean="0"/>
              <a:t>giải</a:t>
            </a:r>
            <a:r>
              <a:rPr lang="en-US" baseline="0" dirty="0" smtClean="0"/>
              <a:t> </a:t>
            </a:r>
            <a:r>
              <a:rPr lang="en-US" baseline="0" dirty="0" err="1" smtClean="0"/>
              <a:t>pháp</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khám</a:t>
            </a:r>
            <a:endParaRPr lang="en-US" baseline="0" dirty="0" smtClean="0"/>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vi-VN" dirty="0" smtClean="0"/>
              <a:t>tôi xin trình bày </a:t>
            </a:r>
            <a:r>
              <a:rPr lang="en-US" dirty="0" err="1" smtClean="0"/>
              <a:t>quy</a:t>
            </a:r>
            <a:r>
              <a:rPr lang="en-US" baseline="0" dirty="0" smtClean="0"/>
              <a:t> </a:t>
            </a:r>
            <a:r>
              <a:rPr lang="en-US" baseline="0" dirty="0" err="1" smtClean="0"/>
              <a:t>trình</a:t>
            </a:r>
            <a:r>
              <a:rPr lang="en-US" baseline="0" dirty="0" smtClean="0"/>
              <a:t> </a:t>
            </a:r>
            <a:r>
              <a:rPr lang="vi-VN" dirty="0" smtClean="0"/>
              <a:t>quản lý bện</a:t>
            </a:r>
            <a:r>
              <a:rPr lang="vi-VN" baseline="0" dirty="0" smtClean="0"/>
              <a:t>h nhân </a:t>
            </a:r>
            <a:r>
              <a:rPr lang="en-US" baseline="0" dirty="0" err="1" smtClean="0"/>
              <a:t>và</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vi-VN" baseline="0" dirty="0" smtClean="0"/>
              <a:t>trong hệ thống. </a:t>
            </a:r>
            <a:r>
              <a:rPr lang="en-US" baseline="0" dirty="0" err="1" smtClean="0"/>
              <a:t>Như</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ở </a:t>
            </a:r>
            <a:r>
              <a:rPr lang="en-US" baseline="0" dirty="0" err="1" smtClean="0"/>
              <a:t>phần</a:t>
            </a:r>
            <a:r>
              <a:rPr lang="en-US" baseline="0" dirty="0" smtClean="0"/>
              <a:t> </a:t>
            </a:r>
            <a:r>
              <a:rPr lang="en-US" baseline="0" dirty="0" err="1" smtClean="0"/>
              <a:t>trước</a:t>
            </a:r>
            <a:r>
              <a:rPr lang="en-US" baseline="0" dirty="0" smtClean="0"/>
              <a:t>, </a:t>
            </a:r>
            <a:r>
              <a:rPr lang="en-US" baseline="0" dirty="0" err="1" smtClean="0"/>
              <a:t>nhược</a:t>
            </a:r>
            <a:r>
              <a:rPr lang="en-US" baseline="0" dirty="0" smtClean="0"/>
              <a:t> </a:t>
            </a:r>
            <a:r>
              <a:rPr lang="en-US" baseline="0" dirty="0" err="1" smtClean="0"/>
              <a:t>điểm</a:t>
            </a:r>
            <a:r>
              <a:rPr lang="en-US" baseline="0" dirty="0" smtClean="0"/>
              <a:t> </a:t>
            </a:r>
            <a:r>
              <a:rPr lang="en-US" baseline="0" dirty="0" err="1" smtClean="0"/>
              <a:t>lớn</a:t>
            </a:r>
            <a:r>
              <a:rPr lang="en-US" baseline="0" dirty="0" smtClean="0"/>
              <a:t> </a:t>
            </a:r>
            <a:r>
              <a:rPr lang="en-US" baseline="0" dirty="0" err="1" smtClean="0"/>
              <a:t>nhất</a:t>
            </a:r>
            <a:r>
              <a:rPr lang="en-US" baseline="0" dirty="0" smtClean="0"/>
              <a:t> </a:t>
            </a:r>
            <a:r>
              <a:rPr lang="en-US" baseline="0" dirty="0" err="1" smtClean="0"/>
              <a:t>tại</a:t>
            </a:r>
            <a:r>
              <a:rPr lang="en-US" baseline="0" dirty="0" smtClean="0"/>
              <a:t> </a:t>
            </a:r>
            <a:r>
              <a:rPr lang="en-US" baseline="0" dirty="0" err="1" smtClean="0"/>
              <a:t>các</a:t>
            </a:r>
            <a:r>
              <a:rPr lang="en-US" baseline="0" dirty="0" smtClean="0"/>
              <a:t> </a:t>
            </a:r>
            <a:r>
              <a:rPr lang="en-US" baseline="0" dirty="0" err="1" smtClean="0"/>
              <a:t>cơ</a:t>
            </a:r>
            <a:r>
              <a:rPr lang="en-US" baseline="0" dirty="0" smtClean="0"/>
              <a:t> </a:t>
            </a:r>
            <a:r>
              <a:rPr lang="en-US" baseline="0" dirty="0" err="1" smtClean="0"/>
              <a:t>sở</a:t>
            </a:r>
            <a:r>
              <a:rPr lang="en-US" baseline="0" dirty="0" smtClean="0"/>
              <a:t> y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là</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được</a:t>
            </a:r>
            <a:r>
              <a:rPr lang="en-US" baseline="0" dirty="0" smtClean="0"/>
              <a:t> </a:t>
            </a:r>
            <a:r>
              <a:rPr lang="en-US" baseline="0" dirty="0" err="1" smtClean="0"/>
              <a:t>lưu</a:t>
            </a:r>
            <a:r>
              <a:rPr lang="en-US" baseline="0" dirty="0" smtClean="0"/>
              <a:t> </a:t>
            </a:r>
            <a:r>
              <a:rPr lang="en-US" baseline="0" dirty="0" err="1" smtClean="0"/>
              <a:t>bằng</a:t>
            </a:r>
            <a:r>
              <a:rPr lang="en-US" baseline="0" dirty="0" smtClean="0"/>
              <a:t> </a:t>
            </a:r>
            <a:r>
              <a:rPr lang="en-US" baseline="0" dirty="0" err="1" smtClean="0"/>
              <a:t>giấy</a:t>
            </a:r>
            <a:r>
              <a:rPr lang="en-US" baseline="0" dirty="0" smtClean="0"/>
              <a:t>, </a:t>
            </a:r>
            <a:r>
              <a:rPr lang="en-US" baseline="0" dirty="0" err="1" smtClean="0"/>
              <a:t>dễ</a:t>
            </a:r>
            <a:r>
              <a:rPr lang="en-US" baseline="0" dirty="0" smtClean="0"/>
              <a:t> </a:t>
            </a:r>
            <a:r>
              <a:rPr lang="en-US" baseline="0" dirty="0" err="1" smtClean="0"/>
              <a:t>mất</a:t>
            </a:r>
            <a:r>
              <a:rPr lang="en-US" baseline="0" dirty="0" smtClean="0"/>
              <a:t> </a:t>
            </a:r>
            <a:r>
              <a:rPr lang="en-US" baseline="0" dirty="0" err="1" smtClean="0"/>
              <a:t>mát</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kiểm</a:t>
            </a:r>
            <a:r>
              <a:rPr lang="en-US" baseline="0" dirty="0" smtClean="0"/>
              <a:t> </a:t>
            </a:r>
            <a:r>
              <a:rPr lang="en-US" baseline="0" dirty="0" err="1" smtClean="0"/>
              <a:t>soát</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là</a:t>
            </a:r>
            <a:r>
              <a:rPr lang="en-US" baseline="0" dirty="0" smtClean="0"/>
              <a:t> </a:t>
            </a:r>
            <a:r>
              <a:rPr lang="en-US" baseline="0" dirty="0" err="1" smtClean="0"/>
              <a:t>số</a:t>
            </a:r>
            <a:r>
              <a:rPr lang="en-US" baseline="0" dirty="0" smtClean="0"/>
              <a:t> </a:t>
            </a:r>
            <a:r>
              <a:rPr lang="en-US" baseline="0" dirty="0" err="1" smtClean="0"/>
              <a:t>hóa</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br>
              <a:rPr lang="en-US" baseline="0" dirty="0" smtClean="0"/>
            </a:br>
            <a:r>
              <a:rPr lang="en-US" baseline="0" dirty="0" smtClean="0"/>
              <a:t>Q</a:t>
            </a:r>
            <a:r>
              <a:rPr lang="vi-VN" baseline="0" dirty="0" smtClean="0"/>
              <a:t>ua quá trình nghiên cứu thực tế, chúng tôi đã đưa ra giải pháp quản lý hồ sơ bệnh nhân thông qua thực thể Medical Record – đại diện cho một đợt trị liệu của bệnh nhân.</a:t>
            </a:r>
            <a:endParaRPr lang="vi-VN" dirty="0" smtClean="0"/>
          </a:p>
        </p:txBody>
      </p:sp>
    </p:spTree>
    <p:extLst>
      <p:ext uri="{BB962C8B-B14F-4D97-AF65-F5344CB8AC3E}">
        <p14:creationId xmlns:p14="http://schemas.microsoft.com/office/powerpoint/2010/main" val="30715303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0" rtl="0">
              <a:lnSpc>
                <a:spcPct val="115000"/>
              </a:lnSpc>
              <a:spcBef>
                <a:spcPts val="0"/>
              </a:spcBef>
              <a:buNone/>
            </a:pPr>
            <a:r>
              <a:rPr lang="en" dirty="0" smtClean="0">
                <a:solidFill>
                  <a:schemeClr val="dk1"/>
                </a:solidFill>
              </a:rPr>
              <a:t>Những</a:t>
            </a:r>
            <a:r>
              <a:rPr lang="en" baseline="0" dirty="0" smtClean="0">
                <a:solidFill>
                  <a:schemeClr val="dk1"/>
                </a:solidFill>
              </a:rPr>
              <a:t> thông tin liên quan đến 1 Medical Record bao gồm:</a:t>
            </a:r>
          </a:p>
          <a:p>
            <a:pPr marL="400050" lvl="0" indent="-171450" rtl="0">
              <a:lnSpc>
                <a:spcPct val="115000"/>
              </a:lnSpc>
              <a:spcBef>
                <a:spcPts val="0"/>
              </a:spcBef>
              <a:buFontTx/>
              <a:buChar char="-"/>
            </a:pPr>
            <a:r>
              <a:rPr lang="en" baseline="0" dirty="0" smtClean="0">
                <a:solidFill>
                  <a:schemeClr val="dk1"/>
                </a:solidFill>
              </a:rPr>
              <a:t>Thông tin bệnh nhân.</a:t>
            </a:r>
          </a:p>
          <a:p>
            <a:pPr marL="400050" lvl="0" indent="-171450" rtl="0">
              <a:lnSpc>
                <a:spcPct val="115000"/>
              </a:lnSpc>
              <a:spcBef>
                <a:spcPts val="0"/>
              </a:spcBef>
              <a:buFontTx/>
              <a:buChar char="-"/>
            </a:pPr>
            <a:r>
              <a:rPr lang="en" baseline="0" dirty="0" smtClean="0">
                <a:solidFill>
                  <a:schemeClr val="dk1"/>
                </a:solidFill>
              </a:rPr>
              <a:t>Thông tin bệnh được xác định.</a:t>
            </a:r>
          </a:p>
          <a:p>
            <a:pPr marL="400050" lvl="0" indent="-171450" rtl="0">
              <a:lnSpc>
                <a:spcPct val="115000"/>
              </a:lnSpc>
              <a:spcBef>
                <a:spcPts val="0"/>
              </a:spcBef>
              <a:buFontTx/>
              <a:buChar char="-"/>
            </a:pPr>
            <a:r>
              <a:rPr lang="en" baseline="0" dirty="0" smtClean="0">
                <a:solidFill>
                  <a:schemeClr val="dk1"/>
                </a:solidFill>
              </a:rPr>
              <a:t>Thông tin về các lần gặp mặt bác sĩ.</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Đang</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3510506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hoặc</a:t>
            </a:r>
            <a:r>
              <a:rPr lang="en-US" baseline="0" dirty="0" smtClean="0"/>
              <a:t> </a:t>
            </a:r>
            <a:r>
              <a:rPr lang="en-US" baseline="0" dirty="0" err="1" smtClean="0"/>
              <a:t>dừng</a:t>
            </a:r>
            <a:r>
              <a:rPr lang="en-US" baseline="0" dirty="0" smtClean="0"/>
              <a:t> </a:t>
            </a:r>
            <a:r>
              <a:rPr lang="en-US" baseline="0" dirty="0" err="1" smtClean="0"/>
              <a:t>việc</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giữa</a:t>
            </a:r>
            <a:r>
              <a:rPr lang="en-US" baseline="0" dirty="0" smtClean="0"/>
              <a:t> </a:t>
            </a:r>
            <a:r>
              <a:rPr lang="en-US" baseline="0" dirty="0" err="1" smtClean="0"/>
              <a:t>chừng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On-Treating.</a:t>
            </a:r>
            <a:endParaRPr lang="en-US" dirty="0" smtClean="0"/>
          </a:p>
          <a:p>
            <a:endParaRPr lang="en-US" dirty="0"/>
          </a:p>
        </p:txBody>
      </p:sp>
    </p:spTree>
    <p:extLst>
      <p:ext uri="{BB962C8B-B14F-4D97-AF65-F5344CB8AC3E}">
        <p14:creationId xmlns:p14="http://schemas.microsoft.com/office/powerpoint/2010/main" val="6373409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6135737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564116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Kính thưa hội đồng, Tại các cơ sở dịch vụ y tế thường có sẵn những phác đồ điều trị tiêu chuẩn cho từng loại bệnh, từ đó bác sĩ chỉ cần chuẩn đoán bệnh và thực hiện trị liệu theo phác đồ này.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baseline="0" dirty="0" smtClean="0"/>
          </a:p>
        </p:txBody>
      </p:sp>
    </p:spTree>
    <p:extLst>
      <p:ext uri="{BB962C8B-B14F-4D97-AF65-F5344CB8AC3E}">
        <p14:creationId xmlns:p14="http://schemas.microsoft.com/office/powerpoint/2010/main" val="593265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p>
          <a:p>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dùng</a:t>
            </a:r>
            <a:r>
              <a:rPr lang="en-US" baseline="0" dirty="0" smtClean="0"/>
              <a:t> </a:t>
            </a:r>
            <a:r>
              <a:rPr lang="en-US" baseline="0" dirty="0" err="1" smtClean="0"/>
              <a:t>tài</a:t>
            </a:r>
            <a:r>
              <a:rPr lang="en-US" baseline="0" dirty="0" smtClean="0"/>
              <a:t> </a:t>
            </a:r>
            <a:r>
              <a:rPr lang="en-US" baseline="0" dirty="0" err="1" smtClean="0"/>
              <a:t>liệu</a:t>
            </a:r>
            <a:r>
              <a:rPr lang="en-US" baseline="0" dirty="0" smtClean="0"/>
              <a:t>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phi.</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Tôi</a:t>
            </a:r>
            <a:r>
              <a:rPr lang="en" baseline="0" dirty="0" smtClean="0"/>
              <a:t> xin trình bày về cách chúng tôi lưu trữ và sử dụng các phác đồ điều trị bệnh thông qua thực thể Regimen.</a:t>
            </a:r>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3036955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tục, y tá sẽ đo các thông số cở bản của bệnh nhân như chiều cao, cân nặng, nhịp tim, huyết áp</a:t>
            </a:r>
            <a:endParaRPr lang="en" dirty="0"/>
          </a:p>
        </p:txBody>
      </p:sp>
    </p:spTree>
    <p:extLst>
      <p:ext uri="{BB962C8B-B14F-4D97-AF65-F5344CB8AC3E}">
        <p14:creationId xmlns:p14="http://schemas.microsoft.com/office/powerpoint/2010/main" val="39662208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Qua</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tại</a:t>
            </a:r>
            <a:r>
              <a:rPr lang="en-US" baseline="0" dirty="0" smtClean="0"/>
              <a:t> </a:t>
            </a:r>
            <a:r>
              <a:rPr lang="en-US" baseline="0" dirty="0" err="1" smtClean="0"/>
              <a:t>viện</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TP. </a:t>
            </a:r>
            <a:r>
              <a:rPr lang="en-US" baseline="0" dirty="0" err="1" smtClean="0"/>
              <a:t>Hồ</a:t>
            </a:r>
            <a:r>
              <a:rPr lang="en-US" baseline="0" dirty="0" smtClean="0"/>
              <a:t> </a:t>
            </a:r>
            <a:r>
              <a:rPr lang="en-US" baseline="0" dirty="0" err="1" smtClean="0"/>
              <a:t>Chí</a:t>
            </a:r>
            <a:r>
              <a:rPr lang="en-US" baseline="0" dirty="0" smtClean="0"/>
              <a:t> Minh, </a:t>
            </a:r>
            <a:r>
              <a:rPr lang="en-US" dirty="0" err="1" smtClean="0"/>
              <a:t>Chúng</a:t>
            </a:r>
            <a:r>
              <a:rPr lang="en-US" baseline="0" dirty="0" smtClean="0"/>
              <a:t> </a:t>
            </a:r>
            <a:r>
              <a:rPr lang="en-US" baseline="0" dirty="0" err="1" smtClean="0"/>
              <a:t>tôi</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họ</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này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Dựa</a:t>
            </a:r>
            <a:r>
              <a:rPr lang="en-US" baseline="0" dirty="0" smtClean="0"/>
              <a:t> </a:t>
            </a:r>
            <a:r>
              <a:rPr lang="en-US" baseline="0" dirty="0" err="1" smtClean="0"/>
              <a:t>vào</a:t>
            </a:r>
            <a:r>
              <a:rPr lang="en-US" baseline="0" dirty="0" smtClean="0"/>
              <a: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cơ</a:t>
            </a:r>
            <a:r>
              <a:rPr lang="en-US" baseline="0" dirty="0" smtClean="0"/>
              <a:t> </a:t>
            </a:r>
            <a:r>
              <a:rPr lang="en-US" baseline="0" dirty="0" err="1" smtClean="0"/>
              <a:t>chế</a:t>
            </a:r>
            <a:r>
              <a:rPr lang="en-US" baseline="0" dirty="0" smtClean="0"/>
              <a:t> suggest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từ</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a:t>
            </a:r>
            <a:endParaRPr lang="en-US" dirty="0"/>
          </a:p>
        </p:txBody>
      </p:sp>
    </p:spTree>
    <p:extLst>
      <p:ext uri="{BB962C8B-B14F-4D97-AF65-F5344CB8AC3E}">
        <p14:creationId xmlns:p14="http://schemas.microsoft.com/office/powerpoint/2010/main" val="6558667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gửi</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kèm</a:t>
            </a:r>
            <a:r>
              <a:rPr lang="en-US" baseline="0" dirty="0" smtClean="0"/>
              <a:t> </a:t>
            </a:r>
            <a:r>
              <a:rPr lang="en-US" baseline="0" dirty="0" err="1" smtClean="0"/>
              <a:t>thông</a:t>
            </a:r>
            <a:r>
              <a:rPr lang="en-US" baseline="0" dirty="0" smtClean="0"/>
              <a:t> tin </a:t>
            </a:r>
            <a:r>
              <a:rPr lang="en-US" baseline="0" dirty="0" err="1" smtClean="0"/>
              <a:t>về</a:t>
            </a:r>
            <a:r>
              <a:rPr lang="en-US" baseline="0" dirty="0" smtClean="0"/>
              <a:t> </a:t>
            </a:r>
            <a:r>
              <a:rPr lang="en-US" baseline="0" dirty="0" err="1" smtClean="0"/>
              <a:t>bệnh</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database </a:t>
            </a:r>
            <a:r>
              <a:rPr lang="en-US" baseline="0" dirty="0" err="1" smtClean="0"/>
              <a:t>tính</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4705355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ìm</a:t>
            </a:r>
            <a:r>
              <a:rPr lang="en-US" baseline="0" dirty="0" smtClean="0"/>
              <a:t> </a:t>
            </a:r>
            <a:r>
              <a:rPr lang="en-US" baseline="0" dirty="0" err="1" smtClean="0"/>
              <a:t>kiếm</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đó</a:t>
            </a:r>
            <a:r>
              <a:rPr lang="en-US" baseline="0" dirty="0" smtClean="0"/>
              <a:t>.</a:t>
            </a:r>
            <a:endParaRPr lang="en-US" dirty="0"/>
          </a:p>
        </p:txBody>
      </p:sp>
    </p:spTree>
    <p:extLst>
      <p:ext uri="{BB962C8B-B14F-4D97-AF65-F5344CB8AC3E}">
        <p14:creationId xmlns:p14="http://schemas.microsoft.com/office/powerpoint/2010/main" val="19727221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41320353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34432577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47836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a:p>
        </p:txBody>
      </p:sp>
    </p:spTree>
    <p:extLst>
      <p:ext uri="{BB962C8B-B14F-4D97-AF65-F5344CB8AC3E}">
        <p14:creationId xmlns:p14="http://schemas.microsoft.com/office/powerpoint/2010/main" val="38624144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2996863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đó, bác sĩ sẽ quyết định bệnh nhân có bị bệnh béo phì hay không.</a:t>
            </a:r>
            <a:endParaRPr lang="en" dirty="0"/>
          </a:p>
        </p:txBody>
      </p:sp>
    </p:spTree>
    <p:extLst>
      <p:ext uri="{BB962C8B-B14F-4D97-AF65-F5344CB8AC3E}">
        <p14:creationId xmlns:p14="http://schemas.microsoft.com/office/powerpoint/2010/main" val="15878262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16250286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73048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16085778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khác</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trong</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illness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12307565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97171056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18785293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35164695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en-US" baseline="0" dirty="0" smtClean="0"/>
              <a:t> di </a:t>
            </a:r>
            <a:r>
              <a:rPr lang="en-US" baseline="0" dirty="0" err="1" smtClean="0"/>
              <a:t>động</a:t>
            </a:r>
            <a:r>
              <a:rPr lang="en-US" baseline="0" dirty="0" smtClean="0"/>
              <a:t> </a:t>
            </a:r>
            <a:r>
              <a:rPr lang="en-US" baseline="0" dirty="0" err="1" smtClean="0"/>
              <a:t>nhằm</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pPr lvl="0" rtl="0">
              <a:lnSpc>
                <a:spcPct val="115000"/>
              </a:lnSpc>
              <a:spcBef>
                <a:spcPts val="0"/>
              </a:spcBef>
              <a:buClr>
                <a:schemeClr val="dk1"/>
              </a:buClr>
              <a:buSzPct val="100000"/>
              <a:buFont typeface="Arial"/>
              <a:buNone/>
            </a:pPr>
            <a:r>
              <a:rPr lang="en-US" dirty="0" err="1" smtClean="0"/>
              <a:t>Đầu</a:t>
            </a:r>
            <a:r>
              <a:rPr lang="en-US" baseline="0" dirty="0" smtClean="0"/>
              <a:t> </a:t>
            </a:r>
            <a:r>
              <a:rPr lang="en-US" baseline="0" dirty="0" err="1" smtClean="0"/>
              <a:t>tiên</a:t>
            </a:r>
            <a:r>
              <a:rPr lang="en-US" baseline="0" dirty="0" smtClean="0"/>
              <a:t>, </a:t>
            </a:r>
            <a:r>
              <a:rPr lang="en-US" dirty="0" err="1" smtClean="0"/>
              <a:t>tôi</a:t>
            </a:r>
            <a:r>
              <a:rPr lang="en-US" baseline="0" dirty="0" smtClean="0"/>
              <a:t> </a:t>
            </a:r>
            <a:r>
              <a:rPr lang="vi-VN" dirty="0" smtClean="0"/>
              <a:t>xin giới</a:t>
            </a:r>
            <a:r>
              <a:rPr lang="vi-VN" baseline="0" dirty="0" smtClean="0"/>
              <a:t> thiệu về tiến trình chạy ngầm của ứng 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vi-VN" baseline="0" dirty="0" smtClean="0"/>
              <a:t>, được gọi là scheduler.</a:t>
            </a:r>
            <a:endParaRPr lang="vi-VN" dirty="0" smtClean="0"/>
          </a:p>
          <a:p>
            <a:pPr marL="0" indent="0">
              <a:buFontTx/>
              <a:buNone/>
            </a:pPr>
            <a:r>
              <a:rPr lang="en-US" dirty="0" smtClean="0"/>
              <a:t>Scheduler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p:txBody>
      </p:sp>
    </p:spTree>
    <p:extLst>
      <p:ext uri="{BB962C8B-B14F-4D97-AF65-F5344CB8AC3E}">
        <p14:creationId xmlns:p14="http://schemas.microsoft.com/office/powerpoint/2010/main" val="30064721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en-US" baseline="0" dirty="0" smtClean="0"/>
              <a:t> di </a:t>
            </a:r>
            <a:r>
              <a:rPr lang="en-US" baseline="0" dirty="0" err="1" smtClean="0"/>
              <a:t>động</a:t>
            </a:r>
            <a:r>
              <a:rPr lang="en-US" baseline="0" dirty="0" smtClean="0"/>
              <a:t> </a:t>
            </a:r>
            <a:r>
              <a:rPr lang="en-US" baseline="0" dirty="0" err="1" smtClean="0"/>
              <a:t>nhằm</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pPr lvl="0" rtl="0">
              <a:lnSpc>
                <a:spcPct val="115000"/>
              </a:lnSpc>
              <a:spcBef>
                <a:spcPts val="0"/>
              </a:spcBef>
              <a:buClr>
                <a:schemeClr val="dk1"/>
              </a:buClr>
              <a:buSzPct val="100000"/>
              <a:buFont typeface="Arial"/>
              <a:buNone/>
            </a:pPr>
            <a:r>
              <a:rPr lang="en-US" dirty="0" err="1" smtClean="0"/>
              <a:t>Đầu</a:t>
            </a:r>
            <a:r>
              <a:rPr lang="en-US" baseline="0" dirty="0" smtClean="0"/>
              <a:t> </a:t>
            </a:r>
            <a:r>
              <a:rPr lang="en-US" baseline="0" dirty="0" err="1" smtClean="0"/>
              <a:t>tiên</a:t>
            </a:r>
            <a:r>
              <a:rPr lang="en-US" baseline="0" dirty="0" smtClean="0"/>
              <a:t>, </a:t>
            </a:r>
            <a:r>
              <a:rPr lang="en-US" dirty="0" err="1" smtClean="0"/>
              <a:t>tôi</a:t>
            </a:r>
            <a:r>
              <a:rPr lang="en-US" baseline="0" dirty="0" smtClean="0"/>
              <a:t> </a:t>
            </a:r>
            <a:r>
              <a:rPr lang="vi-VN" dirty="0" smtClean="0"/>
              <a:t>xin giới</a:t>
            </a:r>
            <a:r>
              <a:rPr lang="vi-VN" baseline="0" dirty="0" smtClean="0"/>
              <a:t> thiệu về tiến trình chạy ngầm của ứng 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vi-VN" baseline="0" dirty="0" smtClean="0"/>
              <a:t>, được gọi là scheduler.</a:t>
            </a:r>
            <a:endParaRPr lang="vi-VN" dirty="0" smtClean="0"/>
          </a:p>
          <a:p>
            <a:pPr marL="0" indent="0">
              <a:buFontTx/>
              <a:buNone/>
            </a:pPr>
            <a:r>
              <a:rPr lang="en-US" dirty="0" smtClean="0"/>
              <a:t>Scheduler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p:txBody>
      </p:sp>
    </p:spTree>
    <p:extLst>
      <p:ext uri="{BB962C8B-B14F-4D97-AF65-F5344CB8AC3E}">
        <p14:creationId xmlns:p14="http://schemas.microsoft.com/office/powerpoint/2010/main" val="3209267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12/14/2015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12/14/2015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77.png"/><Relationship Id="rId4" Type="http://schemas.openxmlformats.org/officeDocument/2006/relationships/image" Target="../media/image76.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2.xml"/><Relationship Id="rId6" Type="http://schemas.openxmlformats.org/officeDocument/2006/relationships/image" Target="../media/image91.jpeg"/><Relationship Id="rId5" Type="http://schemas.openxmlformats.org/officeDocument/2006/relationships/image" Target="../media/image88.png"/><Relationship Id="rId4" Type="http://schemas.openxmlformats.org/officeDocument/2006/relationships/image" Target="../media/image77.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2.xml"/><Relationship Id="rId6" Type="http://schemas.openxmlformats.org/officeDocument/2006/relationships/image" Target="../media/image91.jpeg"/><Relationship Id="rId5" Type="http://schemas.openxmlformats.org/officeDocument/2006/relationships/image" Target="../media/image88.png"/><Relationship Id="rId4" Type="http://schemas.openxmlformats.org/officeDocument/2006/relationships/image" Target="../media/image77.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6.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7.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8.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5.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0.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1.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2.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4.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1.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2.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3.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4.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5.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2.xml"/><Relationship Id="rId4" Type="http://schemas.openxmlformats.org/officeDocument/2006/relationships/image" Target="../media/image95.jp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9.png"/></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100.png"/></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102.png"/><Relationship Id="rId4" Type="http://schemas.openxmlformats.org/officeDocument/2006/relationships/image" Target="../media/image101.png"/></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104.png"/><Relationship Id="rId4" Type="http://schemas.openxmlformats.org/officeDocument/2006/relationships/image" Target="../media/image103.png"/></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12.xml"/><Relationship Id="rId4" Type="http://schemas.openxmlformats.org/officeDocument/2006/relationships/image" Target="../media/image95.jpg"/></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5.png"/></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7.png"/></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8.png"/></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12.xml"/><Relationship Id="rId5" Type="http://schemas.openxmlformats.org/officeDocument/2006/relationships/image" Target="../media/image111.png"/><Relationship Id="rId4" Type="http://schemas.openxmlformats.org/officeDocument/2006/relationships/image" Target="../media/image110.png"/></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9.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0.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1.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2.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6.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1.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2.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3.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4.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85.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75.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1.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2.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3.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6.xml"/><Relationship Id="rId1" Type="http://schemas.openxmlformats.org/officeDocument/2006/relationships/slideLayout" Target="../slideLayouts/slideLayout12.xml"/><Relationship Id="rId4" Type="http://schemas.openxmlformats.org/officeDocument/2006/relationships/image" Target="../media/image123.png"/></Relationships>
</file>

<file path=ppt/slides/_rels/slide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7.xml"/><Relationship Id="rId1" Type="http://schemas.openxmlformats.org/officeDocument/2006/relationships/slideLayout" Target="../slideLayouts/slideLayout12.xml"/><Relationship Id="rId4" Type="http://schemas.openxmlformats.org/officeDocument/2006/relationships/image" Target="../media/image124.png"/></Relationships>
</file>

<file path=ppt/slides/_rels/slide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8.xml"/><Relationship Id="rId1" Type="http://schemas.openxmlformats.org/officeDocument/2006/relationships/slideLayout" Target="../slideLayouts/slideLayout12.xml"/><Relationship Id="rId4" Type="http://schemas.openxmlformats.org/officeDocument/2006/relationships/image" Target="../media/image1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9.xml"/><Relationship Id="rId1" Type="http://schemas.openxmlformats.org/officeDocument/2006/relationships/slideLayout" Target="../slideLayouts/slideLayout12.xml"/><Relationship Id="rId4" Type="http://schemas.openxmlformats.org/officeDocument/2006/relationships/image" Target="../media/image126.png"/></Relationships>
</file>

<file path=ppt/slides/_rels/slide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0.xml"/><Relationship Id="rId1" Type="http://schemas.openxmlformats.org/officeDocument/2006/relationships/slideLayout" Target="../slideLayouts/slideLayout12.xml"/><Relationship Id="rId4" Type="http://schemas.openxmlformats.org/officeDocument/2006/relationships/image" Target="../media/image127.png"/></Relationships>
</file>

<file path=ppt/slides/_rels/slide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1.xml"/><Relationship Id="rId1" Type="http://schemas.openxmlformats.org/officeDocument/2006/relationships/slideLayout" Target="../slideLayouts/slideLayout12.xml"/><Relationship Id="rId4" Type="http://schemas.openxmlformats.org/officeDocument/2006/relationships/image" Target="../media/image128.png"/></Relationships>
</file>

<file path=ppt/slides/_rels/slide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2.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3.xml"/><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4.xml"/><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5.xml"/><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6.xml"/><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7.xml"/><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5.png"/></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9.xml"/><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0.xml"/><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1.xml"/><Relationship Id="rId1" Type="http://schemas.openxmlformats.org/officeDocument/2006/relationships/slideLayout" Target="../slideLayouts/slideLayout12.xml"/><Relationship Id="rId4" Type="http://schemas.openxmlformats.org/officeDocument/2006/relationships/image" Target="../media/image129.jpg"/></Relationships>
</file>

<file path=ppt/slides/_rels/slide2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2.jpg"/><Relationship Id="rId2" Type="http://schemas.openxmlformats.org/officeDocument/2006/relationships/notesSlide" Target="../notesSlides/notesSlide202.xml"/><Relationship Id="rId1" Type="http://schemas.openxmlformats.org/officeDocument/2006/relationships/slideLayout" Target="../slideLayouts/slideLayout12.xml"/><Relationship Id="rId6" Type="http://schemas.openxmlformats.org/officeDocument/2006/relationships/image" Target="../media/image131.png"/><Relationship Id="rId5" Type="http://schemas.openxmlformats.org/officeDocument/2006/relationships/image" Target="../media/image130.jpeg"/><Relationship Id="rId4" Type="http://schemas.openxmlformats.org/officeDocument/2006/relationships/image" Target="../media/image43.png"/></Relationships>
</file>

<file path=ppt/slides/_rels/slide2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3.xml"/><Relationship Id="rId1" Type="http://schemas.openxmlformats.org/officeDocument/2006/relationships/slideLayout" Target="../slideLayouts/slideLayout12.xml"/><Relationship Id="rId5" Type="http://schemas.openxmlformats.org/officeDocument/2006/relationships/image" Target="../media/image55.jpg"/><Relationship Id="rId4" Type="http://schemas.openxmlformats.org/officeDocument/2006/relationships/image" Target="../media/image132.jpg"/></Relationships>
</file>

<file path=ppt/slides/_rels/slide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4.xml"/><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5.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2.JPG"/><Relationship Id="rId5"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4.JPG"/><Relationship Id="rId5" Type="http://schemas.openxmlformats.org/officeDocument/2006/relationships/image" Target="../media/image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5.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9.JPG"/><Relationship Id="rId5" Type="http://schemas.openxmlformats.org/officeDocument/2006/relationships/image" Target="../media/image5.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32.jpg"/><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image" Target="../media/image45.gif"/><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6.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jpe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9.jpg"/><Relationship Id="rId4" Type="http://schemas.openxmlformats.org/officeDocument/2006/relationships/image" Target="../media/image58.jp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3.jp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63.jp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notesSlide" Target="../notesSlides/notesSlide82.xml"/><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2.xml"/><Relationship Id="rId5" Type="http://schemas.openxmlformats.org/officeDocument/2006/relationships/image" Target="../media/image84.png"/><Relationship Id="rId4" Type="http://schemas.openxmlformats.org/officeDocument/2006/relationships/image" Target="../media/image83.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2.xml"/><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2.xml"/><Relationship Id="rId4"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b="1" dirty="0">
                <a:solidFill>
                  <a:srgbClr val="00B050"/>
                </a:solidFill>
              </a:rPr>
              <a:t>Health Support Tracking System</a:t>
            </a:r>
            <a:endParaRPr lang="en" b="1" dirty="0">
              <a:solidFill>
                <a:srgbClr val="00B050"/>
              </a:solidFill>
            </a:endParaRPr>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 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8194" name="Picture 2" descr="https://documents.lucidchart.com/documents/da8ed6fb-f8f6-47be-bab8-d6c441cf30e2/pages/0_0?a=623&amp;x=5&amp;y=75&amp;w=1210&amp;h=550&amp;store=1&amp;accept=image%2F*&amp;auth=LCA%20a1c345156fa6fa536d54a08e953a10cc3ddc000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6"/>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240848"/>
      </p:ext>
    </p:extLst>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100</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70857" y="1219200"/>
            <a:ext cx="9285714" cy="5085714"/>
          </a:xfrm>
          <a:prstGeom prst="rect">
            <a:avLst/>
          </a:prstGeom>
        </p:spPr>
      </p:pic>
    </p:spTree>
    <p:extLst>
      <p:ext uri="{BB962C8B-B14F-4D97-AF65-F5344CB8AC3E}">
        <p14:creationId xmlns:p14="http://schemas.microsoft.com/office/powerpoint/2010/main" val="231420626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101</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days = 30</a:t>
            </a:r>
            <a:endParaRPr lang="en-US" sz="3200" b="1" dirty="0"/>
          </a:p>
        </p:txBody>
      </p:sp>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graphicFrame>
        <p:nvGraphicFramePr>
          <p:cNvPr id="13" name="Table 12"/>
          <p:cNvGraphicFramePr>
            <a:graphicFrameLocks noGrp="1"/>
          </p:cNvGraphicFramePr>
          <p:nvPr>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solidFill>
                      <a:srgbClr val="FFFF00"/>
                    </a:solidFill>
                  </a:tcPr>
                </a:tc>
                <a:tc>
                  <a:txBody>
                    <a:bodyPr/>
                    <a:lstStyle/>
                    <a:p>
                      <a:pPr algn="ctr"/>
                      <a:r>
                        <a:rPr lang="en-US" dirty="0" smtClean="0"/>
                        <a:t>20</a:t>
                      </a:r>
                      <a:endParaRPr lang="en-US" dirty="0"/>
                    </a:p>
                  </a:txBody>
                  <a:tcPr>
                    <a:solidFill>
                      <a:srgbClr val="FFFF00"/>
                    </a:solidFill>
                  </a:tcPr>
                </a:tc>
                <a:tc>
                  <a:txBody>
                    <a:bodyPr/>
                    <a:lstStyle/>
                    <a:p>
                      <a:pPr algn="ctr"/>
                      <a:r>
                        <a:rPr lang="en-US" dirty="0" smtClean="0"/>
                        <a:t>45</a:t>
                      </a:r>
                      <a:endParaRPr lang="en-US" dirty="0"/>
                    </a:p>
                  </a:txBody>
                  <a:tcPr>
                    <a:solidFill>
                      <a:srgbClr val="FFFF00"/>
                    </a:solidFill>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498" y="3902680"/>
            <a:ext cx="630585" cy="630585"/>
          </a:xfrm>
          <a:prstGeom prst="rect">
            <a:avLst/>
          </a:prstGeom>
        </p:spPr>
      </p:pic>
    </p:spTree>
    <p:extLst>
      <p:ext uri="{BB962C8B-B14F-4D97-AF65-F5344CB8AC3E}">
        <p14:creationId xmlns:p14="http://schemas.microsoft.com/office/powerpoint/2010/main" val="2225179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102</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32762" y="1153171"/>
            <a:ext cx="9209524" cy="5171429"/>
          </a:xfrm>
          <a:prstGeom prst="rect">
            <a:avLst/>
          </a:prstGeom>
        </p:spPr>
      </p:pic>
    </p:spTree>
    <p:extLst>
      <p:ext uri="{BB962C8B-B14F-4D97-AF65-F5344CB8AC3E}">
        <p14:creationId xmlns:p14="http://schemas.microsoft.com/office/powerpoint/2010/main" val="128908235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103</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191000"/>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chemeClr val="tx1"/>
                  </a:solidFill>
                </a:rPr>
                <a:t>fromDate</a:t>
              </a:r>
              <a:endParaRPr lang="en" dirty="0" smtClean="0">
                <a:solidFill>
                  <a:schemeClr val="tx1"/>
                </a:solidFill>
              </a:endParaRPr>
            </a:p>
            <a:p>
              <a:pPr rtl="0">
                <a:spcBef>
                  <a:spcPts val="0"/>
                </a:spcBef>
                <a:buNone/>
              </a:pPr>
              <a:r>
                <a:rPr lang="en" dirty="0" smtClean="0"/>
                <a:t>toDate</a:t>
              </a:r>
            </a:p>
            <a:p>
              <a:pPr rtl="0">
                <a:spcBef>
                  <a:spcPts val="0"/>
                </a:spcBef>
                <a:buNone/>
              </a:pPr>
              <a:r>
                <a:rPr lang="en-US" dirty="0" smtClean="0"/>
                <a:t>S</a:t>
              </a:r>
              <a:r>
                <a:rPr lang="en" dirty="0" smtClean="0"/>
                <a:t>tatus</a:t>
              </a:r>
            </a:p>
            <a:p>
              <a:pPr rtl="0">
                <a:spcBef>
                  <a:spcPts val="0"/>
                </a:spcBef>
                <a:buNone/>
              </a:pPr>
              <a:r>
                <a:rPr lang="en-US" dirty="0" smtClean="0">
                  <a:solidFill>
                    <a:srgbClr val="FF0000"/>
                  </a:solidFill>
                </a:rPr>
                <a:t>I</a:t>
              </a:r>
              <a:r>
                <a:rPr lang="en" dirty="0" smtClean="0">
                  <a:solidFill>
                    <a:srgbClr val="FF0000"/>
                  </a:solidFill>
                </a:rPr>
                <a:t>llness= FAT-2</a:t>
              </a:r>
              <a:endParaRPr lang="en" dirty="0">
                <a:solidFill>
                  <a:srgbClr val="FF0000"/>
                </a:solidFill>
              </a:endParaRPr>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189160" y="4749225"/>
            <a:ext cx="1345240" cy="584775"/>
          </a:xfrm>
          <a:prstGeom prst="rect">
            <a:avLst/>
          </a:prstGeom>
          <a:noFill/>
        </p:spPr>
        <p:txBody>
          <a:bodyPr wrap="none" rtlCol="0">
            <a:spAutoFit/>
          </a:bodyPr>
          <a:lstStyle/>
          <a:p>
            <a:r>
              <a:rPr lang="en-US" sz="3200" b="1" dirty="0" smtClean="0"/>
              <a:t>FAT-2</a:t>
            </a:r>
            <a:endParaRPr lang="en-US" sz="3200" b="1" dirty="0"/>
          </a:p>
        </p:txBody>
      </p:sp>
    </p:spTree>
    <p:extLst>
      <p:ext uri="{BB962C8B-B14F-4D97-AF65-F5344CB8AC3E}">
        <p14:creationId xmlns:p14="http://schemas.microsoft.com/office/powerpoint/2010/main" val="14895703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104</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4782072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105</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ight Arrow 26"/>
          <p:cNvSpPr/>
          <p:nvPr/>
        </p:nvSpPr>
        <p:spPr>
          <a:xfrm>
            <a:off x="5257263" y="3252702"/>
            <a:ext cx="533937" cy="252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912051" y="3099725"/>
            <a:ext cx="2749471" cy="584775"/>
          </a:xfrm>
          <a:prstGeom prst="rect">
            <a:avLst/>
          </a:prstGeom>
          <a:noFill/>
        </p:spPr>
        <p:txBody>
          <a:bodyPr wrap="none" rtlCol="0">
            <a:spAutoFit/>
          </a:bodyPr>
          <a:lstStyle/>
          <a:p>
            <a:r>
              <a:rPr lang="en-US" sz="3200" b="1" dirty="0" smtClean="0"/>
              <a:t>Get 1</a:t>
            </a:r>
            <a:r>
              <a:rPr lang="en-US" sz="3200" b="1" baseline="30000" dirty="0" smtClean="0"/>
              <a:t>st</a:t>
            </a:r>
            <a:r>
              <a:rPr lang="en-US" sz="3200" b="1" dirty="0" smtClean="0"/>
              <a:t> phase</a:t>
            </a:r>
            <a:endParaRPr lang="en-US" sz="3200" b="1" dirty="0"/>
          </a:p>
        </p:txBody>
      </p:sp>
    </p:spTree>
    <p:extLst>
      <p:ext uri="{BB962C8B-B14F-4D97-AF65-F5344CB8AC3E}">
        <p14:creationId xmlns:p14="http://schemas.microsoft.com/office/powerpoint/2010/main" val="245155870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045837"/>
      </p:ext>
    </p:extLst>
  </p:cSld>
  <p:clrMapOvr>
    <a:masterClrMapping/>
  </p:clrMapOvr>
  <p:transition spd="slow">
    <p:cu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3: </a:t>
            </a:r>
            <a:r>
              <a:rPr lang="en-US" dirty="0" smtClean="0"/>
              <a:t>Doctor meet patient, make prescription with suggestion.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107</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6172200" y="5690738"/>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422521278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3009900"/>
            <a:ext cx="9144000" cy="8382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Mobile Application</a:t>
            </a:r>
            <a:endParaRPr lang="en" sz="4800" b="1" dirty="0">
              <a:solidFill>
                <a:srgbClr val="00B050"/>
              </a:solidFill>
            </a:endParaRPr>
          </a:p>
        </p:txBody>
      </p:sp>
      <p:sp>
        <p:nvSpPr>
          <p:cNvPr id="110" name="Shape 110"/>
          <p:cNvSpPr txBox="1">
            <a:spLocks noGrp="1"/>
          </p:cNvSpPr>
          <p:nvPr>
            <p:ph type="sldNum" sz="quarter" idx="12"/>
          </p:nvPr>
        </p:nvSpPr>
        <p:spPr>
          <a:xfrm>
            <a:off x="7010400" y="6492874"/>
            <a:ext cx="2133600" cy="365125"/>
          </a:xfrm>
          <a:prstGeom prst="rect">
            <a:avLst/>
          </a:prstGeom>
        </p:spPr>
        <p:txBody>
          <a:bodyPr lIns="91425" tIns="91425" rIns="91425" bIns="91425" anchor="ctr" anchorCtr="0">
            <a:noAutofit/>
          </a:bodyPr>
          <a:lstStyle/>
          <a:p>
            <a:pPr>
              <a:spcBef>
                <a:spcPts val="0"/>
              </a:spcBef>
              <a:buNone/>
            </a:pPr>
            <a:fld id="{00000000-1234-1234-1234-123412341234}" type="slidenum">
              <a:rPr lang="en"/>
              <a:t>108</a:t>
            </a:fld>
            <a:endParaRPr lang="en" dirty="0"/>
          </a:p>
        </p:txBody>
      </p:sp>
    </p:spTree>
    <p:extLst>
      <p:ext uri="{BB962C8B-B14F-4D97-AF65-F5344CB8AC3E}">
        <p14:creationId xmlns:p14="http://schemas.microsoft.com/office/powerpoint/2010/main" val="3449150200"/>
      </p:ext>
    </p:extLst>
  </p:cSld>
  <p:clrMapOvr>
    <a:masterClrMapping/>
  </p:clrMapOvr>
  <p:transition spd="slow">
    <p:cut/>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1219201"/>
            <a:ext cx="9144000" cy="8382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Scheduler</a:t>
            </a:r>
            <a:endParaRPr lang="en" sz="4800" b="1" dirty="0">
              <a:solidFill>
                <a:srgbClr val="00B050"/>
              </a:solidFill>
            </a:endParaRPr>
          </a:p>
        </p:txBody>
      </p:sp>
      <p:sp>
        <p:nvSpPr>
          <p:cNvPr id="110" name="Shape 110"/>
          <p:cNvSpPr txBox="1">
            <a:spLocks noGrp="1"/>
          </p:cNvSpPr>
          <p:nvPr>
            <p:ph type="sldNum" sz="quarter" idx="12"/>
          </p:nvPr>
        </p:nvSpPr>
        <p:spPr>
          <a:xfrm>
            <a:off x="7010400" y="6492874"/>
            <a:ext cx="2133600" cy="365125"/>
          </a:xfrm>
          <a:prstGeom prst="rect">
            <a:avLst/>
          </a:prstGeom>
        </p:spPr>
        <p:txBody>
          <a:bodyPr lIns="91425" tIns="91425" rIns="91425" bIns="91425" anchor="ctr" anchorCtr="0">
            <a:noAutofit/>
          </a:bodyPr>
          <a:lstStyle/>
          <a:p>
            <a:pPr>
              <a:spcBef>
                <a:spcPts val="0"/>
              </a:spcBef>
              <a:buNone/>
            </a:pPr>
            <a:fld id="{00000000-1234-1234-1234-123412341234}" type="slidenum">
              <a:rPr lang="en"/>
              <a:t>109</a:t>
            </a:fld>
            <a:endParaRPr lang="en"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2057401"/>
            <a:ext cx="2465540" cy="4553151"/>
          </a:xfrm>
          <a:prstGeom prst="rect">
            <a:avLst/>
          </a:prstGeom>
        </p:spPr>
      </p:pic>
      <p:grpSp>
        <p:nvGrpSpPr>
          <p:cNvPr id="7" name="Shape 1634"/>
          <p:cNvGrpSpPr/>
          <p:nvPr/>
        </p:nvGrpSpPr>
        <p:grpSpPr>
          <a:xfrm>
            <a:off x="3612829" y="3053077"/>
            <a:ext cx="1949771" cy="1899923"/>
            <a:chOff x="2711675" y="2364825"/>
            <a:chExt cx="2695799" cy="2900699"/>
          </a:xfrm>
        </p:grpSpPr>
        <p:sp>
          <p:nvSpPr>
            <p:cNvPr id="8"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9" name="Shape 1636"/>
            <p:cNvPicPr preferRelativeResize="0"/>
            <p:nvPr/>
          </p:nvPicPr>
          <p:blipFill>
            <a:blip r:embed="rId5">
              <a:alphaModFix/>
            </a:blip>
            <a:stretch>
              <a:fillRect/>
            </a:stretch>
          </p:blipFill>
          <p:spPr>
            <a:xfrm>
              <a:off x="3143250" y="2892975"/>
              <a:ext cx="1964775" cy="1964775"/>
            </a:xfrm>
            <a:prstGeom prst="rect">
              <a:avLst/>
            </a:prstGeom>
            <a:noFill/>
            <a:ln>
              <a:noFill/>
            </a:ln>
          </p:spPr>
        </p:pic>
      </p:grpSp>
      <p:sp>
        <p:nvSpPr>
          <p:cNvPr id="10" name="TextBox 9"/>
          <p:cNvSpPr txBox="1"/>
          <p:nvPr/>
        </p:nvSpPr>
        <p:spPr>
          <a:xfrm>
            <a:off x="3886200" y="5024735"/>
            <a:ext cx="1637629" cy="461665"/>
          </a:xfrm>
          <a:prstGeom prst="rect">
            <a:avLst/>
          </a:prstGeom>
          <a:noFill/>
        </p:spPr>
        <p:txBody>
          <a:bodyPr wrap="square" rtlCol="0">
            <a:spAutoFit/>
          </a:bodyPr>
          <a:lstStyle/>
          <a:p>
            <a:r>
              <a:rPr lang="en-US" sz="2400" b="1" dirty="0" smtClean="0">
                <a:solidFill>
                  <a:schemeClr val="tx1"/>
                </a:solidFill>
                <a:latin typeface="+mj-lt"/>
              </a:rPr>
              <a:t>Scheduler</a:t>
            </a:r>
          </a:p>
        </p:txBody>
      </p:sp>
    </p:spTree>
    <p:extLst>
      <p:ext uri="{BB962C8B-B14F-4D97-AF65-F5344CB8AC3E}">
        <p14:creationId xmlns:p14="http://schemas.microsoft.com/office/powerpoint/2010/main" val="1402630923"/>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7170" name="Picture 2" descr="https://documents.lucidchart.com/documents/da8ed6fb-f8f6-47be-bab8-d6c441cf30e2/pages/0_0?a=625&amp;x=5&amp;y=75&amp;w=1210&amp;h=550&amp;store=1&amp;accept=image%2F*&amp;auth=LCA%206dbce59e636e6a1d01b343466cb9b8070ed3c02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 y="1640139"/>
            <a:ext cx="9109737" cy="41435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968448"/>
      </p:ext>
    </p:extLst>
  </p:cSld>
  <p:clrMapOvr>
    <a:masterClrMapping/>
  </p:clrMapOvr>
  <p:transition spd="slow">
    <p:cu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95301" y="6477000"/>
            <a:ext cx="548699" cy="381000"/>
          </a:xfrm>
          <a:prstGeom prst="rect">
            <a:avLst/>
          </a:prstGeom>
        </p:spPr>
        <p:txBody>
          <a:bodyPr lIns="91425" tIns="91425" rIns="91425" bIns="91425" anchor="ctr" anchorCtr="0">
            <a:noAutofit/>
          </a:bodyPr>
          <a:lstStyle/>
          <a:p>
            <a:pPr>
              <a:spcBef>
                <a:spcPts val="0"/>
              </a:spcBef>
              <a:buNone/>
            </a:pPr>
            <a:fld id="{00000000-1234-1234-1234-123412341234}" type="slidenum">
              <a:rPr lang="en"/>
              <a:t>110</a:t>
            </a:fld>
            <a:endParaRPr lang="en" dirty="0"/>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110</a:t>
            </a:fld>
            <a:endParaRPr lang="en">
              <a:solidFill>
                <a:srgbClr val="FFFFFF"/>
              </a:solidFill>
            </a:endParaRP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60350441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111</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111</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22327709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112</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112</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14720097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113</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113</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95820649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114</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114</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0" name="Rectangle 19"/>
          <p:cNvSpPr/>
          <p:nvPr/>
        </p:nvSpPr>
        <p:spPr>
          <a:xfrm>
            <a:off x="530079" y="4735904"/>
            <a:ext cx="3127521" cy="627824"/>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Synchronize Practice Data</a:t>
            </a:r>
          </a:p>
        </p:txBody>
      </p:sp>
      <p:sp>
        <p:nvSpPr>
          <p:cNvPr id="21" name="Rectangle 20"/>
          <p:cNvSpPr/>
          <p:nvPr/>
        </p:nvSpPr>
        <p:spPr>
          <a:xfrm>
            <a:off x="3667477" y="4876800"/>
            <a:ext cx="4698722" cy="369332"/>
          </a:xfrm>
          <a:prstGeom prst="rect">
            <a:avLst/>
          </a:prstGeom>
        </p:spPr>
        <p:txBody>
          <a:bodyPr wrap="none">
            <a:spAutoFit/>
          </a:bodyPr>
          <a:lstStyle/>
          <a:p>
            <a:pPr marL="342900" indent="-252413">
              <a:buSzPct val="100000"/>
              <a:buFontTx/>
              <a:buChar char="-"/>
            </a:pPr>
            <a:r>
              <a:rPr lang="en" sz="1800" b="1" smtClean="0">
                <a:solidFill>
                  <a:prstClr val="black"/>
                </a:solidFill>
              </a:rPr>
              <a:t>Send patient’s practice data to server </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3" name="Shape 300"/>
          <p:cNvSpPr txBox="1"/>
          <p:nvPr/>
        </p:nvSpPr>
        <p:spPr>
          <a:xfrm>
            <a:off x="1224852" y="40386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at 10:00 PM every day</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309165866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rgbClr val="00B050"/>
                </a:solidFill>
              </a:rPr>
              <a:t>Check Notification Of Patient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115</a:t>
            </a:fld>
            <a:endParaRPr lang="en"/>
          </a:p>
        </p:txBody>
      </p:sp>
    </p:spTree>
    <p:extLst>
      <p:ext uri="{BB962C8B-B14F-4D97-AF65-F5344CB8AC3E}">
        <p14:creationId xmlns:p14="http://schemas.microsoft.com/office/powerpoint/2010/main" val="1050863071"/>
      </p:ext>
    </p:extLst>
  </p:cSld>
  <p:clrMapOvr>
    <a:masterClrMapping/>
  </p:clrMapOvr>
  <p:transition spd="slow">
    <p:cut/>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116</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116</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TextBox 21"/>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0" name="Shape 1634"/>
          <p:cNvGrpSpPr/>
          <p:nvPr/>
        </p:nvGrpSpPr>
        <p:grpSpPr>
          <a:xfrm>
            <a:off x="539736" y="2619238"/>
            <a:ext cx="1167391" cy="1188032"/>
            <a:chOff x="2711675" y="2364825"/>
            <a:chExt cx="2695799" cy="2900699"/>
          </a:xfrm>
        </p:grpSpPr>
        <p:sp>
          <p:nvSpPr>
            <p:cNvPr id="31"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2"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3" name="TextBox 32"/>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405835098"/>
      </p:ext>
    </p:extLst>
  </p:cSld>
  <p:clrMapOvr>
    <a:masterClrMapping/>
  </p:clrMapOvr>
  <p:transition spd="slow">
    <p:cut/>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117</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117</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29" name="Straight Arrow Connector 2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81200"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2" name="Shape 1634"/>
          <p:cNvGrpSpPr/>
          <p:nvPr/>
        </p:nvGrpSpPr>
        <p:grpSpPr>
          <a:xfrm>
            <a:off x="539736" y="2619238"/>
            <a:ext cx="1167391" cy="1188032"/>
            <a:chOff x="2711675" y="2364825"/>
            <a:chExt cx="2695799" cy="2900699"/>
          </a:xfrm>
        </p:grpSpPr>
        <p:sp>
          <p:nvSpPr>
            <p:cNvPr id="4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4"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5" name="TextBox 44"/>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144501853"/>
      </p:ext>
    </p:extLst>
  </p:cSld>
  <p:clrMapOvr>
    <a:masterClrMapping/>
  </p:clrMapOvr>
  <p:transition spd="slow">
    <p:cut/>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118</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118</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4" name="Shape 1634"/>
          <p:cNvGrpSpPr/>
          <p:nvPr/>
        </p:nvGrpSpPr>
        <p:grpSpPr>
          <a:xfrm>
            <a:off x="539736" y="2619238"/>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676588277"/>
      </p:ext>
    </p:extLst>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119</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119</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chemeClr val="tx1"/>
                  </a:solidFill>
                  <a:latin typeface="Arial"/>
                  <a:cs typeface="Arial"/>
                  <a:sym typeface="Arial"/>
                  <a:rtl val="0"/>
                </a:rPr>
                <a:t>t</a:t>
              </a:r>
              <a:r>
                <a:rPr lang="en" sz="1500" kern="0" dirty="0">
                  <a:solidFill>
                    <a:schemeClr val="tx1"/>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43440133"/>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6146" name="Picture 2" descr="https://documents.lucidchart.com/documents/da8ed6fb-f8f6-47be-bab8-d6c441cf30e2/pages/0_0?a=627&amp;x=5&amp;y=75&amp;w=1210&amp;h=550&amp;store=1&amp;accept=image%2F*&amp;auth=LCA%2042e0207ef3035b127e42d5a512eb59088a65bb8f-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738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140200"/>
            <a:ext cx="2038350" cy="2717800"/>
          </a:xfrm>
          <a:prstGeom prst="rect">
            <a:avLst/>
          </a:prstGeom>
        </p:spPr>
      </p:pic>
    </p:spTree>
    <p:extLst>
      <p:ext uri="{BB962C8B-B14F-4D97-AF65-F5344CB8AC3E}">
        <p14:creationId xmlns:p14="http://schemas.microsoft.com/office/powerpoint/2010/main" val="2071012923"/>
      </p:ext>
    </p:extLst>
  </p:cSld>
  <p:clrMapOvr>
    <a:masterClrMapping/>
  </p:clrMapOvr>
  <p:transition spd="slow">
    <p:cu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120</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120</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b="1" kern="0" dirty="0">
                  <a:solidFill>
                    <a:srgbClr val="FF0000"/>
                  </a:solidFill>
                  <a:latin typeface="Arial"/>
                  <a:cs typeface="Arial"/>
                  <a:sym typeface="Arial"/>
                  <a:rtl val="0"/>
                </a:rPr>
                <a:t>r</a:t>
              </a:r>
              <a:r>
                <a:rPr lang="en" sz="1500" b="1" kern="0" dirty="0">
                  <a:solidFill>
                    <a:srgbClr val="FF0000"/>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49" name="Picture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50" name="Shape 1634"/>
          <p:cNvGrpSpPr/>
          <p:nvPr/>
        </p:nvGrpSpPr>
        <p:grpSpPr>
          <a:xfrm>
            <a:off x="539736" y="2619238"/>
            <a:ext cx="1167391" cy="1188032"/>
            <a:chOff x="2711675" y="2364825"/>
            <a:chExt cx="2695799" cy="2900699"/>
          </a:xfrm>
        </p:grpSpPr>
        <p:sp>
          <p:nvSpPr>
            <p:cNvPr id="51"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2"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3" name="TextBox 52"/>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016285157"/>
      </p:ext>
    </p:extLst>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121</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121</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a:solidFill>
                    <a:srgbClr val="FF0000"/>
                  </a:solidFill>
                  <a:latin typeface="Arial"/>
                  <a:cs typeface="Arial"/>
                  <a:sym typeface="Arial"/>
                  <a:rtl val="0"/>
                </a:rPr>
                <a:t>t</a:t>
              </a:r>
              <a:r>
                <a:rPr lang="en" sz="1500" b="1" kern="0" dirty="0">
                  <a:solidFill>
                    <a:srgbClr val="FF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543891749"/>
      </p:ext>
    </p:extLst>
  </p:cSld>
  <p:clrMapOvr>
    <a:masterClrMapping/>
  </p:clrMapOvr>
  <p:transition spd="slow">
    <p:cu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122</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122</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rgbClr val="FF0000"/>
                  </a:solidFill>
                  <a:latin typeface="Arial"/>
                  <a:cs typeface="Arial"/>
                  <a:sym typeface="Arial"/>
                  <a:rtl val="0"/>
                </a:rPr>
                <a:t>s</a:t>
              </a:r>
              <a:r>
                <a:rPr lang="en" sz="1500" b="1" kern="0" dirty="0">
                  <a:solidFill>
                    <a:srgbClr val="FF0000"/>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155499074"/>
      </p:ext>
    </p:extLst>
  </p:cSld>
  <p:clrMapOvr>
    <a:masterClrMapping/>
  </p:clrMapOvr>
  <p:transition spd="slow">
    <p:cu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123</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123</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a:endCxn id="44"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133600" y="4737918"/>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7432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347394414"/>
      </p:ext>
    </p:extLst>
  </p:cSld>
  <p:clrMapOvr>
    <a:masterClrMapping/>
  </p:clrMapOvr>
  <p:transition spd="slow">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124</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124</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657600"/>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27" name="Straight Arrow Connector 26"/>
          <p:cNvCxnSpPr>
            <a:cxnSpLocks/>
          </p:cNvCxnSpPr>
          <p:nvPr/>
        </p:nvCxnSpPr>
        <p:spPr>
          <a:xfrm flipV="1">
            <a:off x="1935727" y="3581400"/>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43189" y="3736201"/>
            <a:ext cx="1485811" cy="507831"/>
          </a:xfrm>
          <a:prstGeom prst="rect">
            <a:avLst/>
          </a:prstGeom>
          <a:noFill/>
        </p:spPr>
        <p:txBody>
          <a:bodyPr wrap="square" rtlCol="0">
            <a:spAutoFit/>
          </a:bodyPr>
          <a:lstStyle/>
          <a:p>
            <a:r>
              <a:rPr lang="en-US" sz="1350" dirty="0" smtClean="0"/>
              <a:t>Send update status command</a:t>
            </a:r>
            <a:endParaRPr lang="en-US" sz="1350" dirty="0"/>
          </a:p>
        </p:txBody>
      </p:sp>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2" name="Shape 1634"/>
          <p:cNvGrpSpPr/>
          <p:nvPr/>
        </p:nvGrpSpPr>
        <p:grpSpPr>
          <a:xfrm>
            <a:off x="539736" y="2619238"/>
            <a:ext cx="1167391" cy="1188032"/>
            <a:chOff x="2711675" y="2364825"/>
            <a:chExt cx="2695799" cy="2900699"/>
          </a:xfrm>
        </p:grpSpPr>
        <p:sp>
          <p:nvSpPr>
            <p:cNvPr id="4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4"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5" name="TextBox 44"/>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653554572"/>
      </p:ext>
    </p:extLst>
  </p:cSld>
  <p:clrMapOvr>
    <a:masterClrMapping/>
  </p:clrMapOvr>
  <p:transition spd="slow">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125</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938246006"/>
      </p:ext>
    </p:extLst>
  </p:cSld>
  <p:clrMapOvr>
    <a:masterClrMapping/>
  </p:clrMapOvr>
  <p:transition spd="slow">
    <p:cu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126</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cxnSp>
        <p:nvCxnSpPr>
          <p:cNvPr id="12" name="Straight Arrow Connector 11"/>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1"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179428851"/>
      </p:ext>
    </p:extLst>
  </p:cSld>
  <p:clrMapOvr>
    <a:masterClrMapping/>
  </p:clrMapOvr>
  <p:transition spd="slow">
    <p:cu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127</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cxnSp>
        <p:nvCxnSpPr>
          <p:cNvPr id="14" name="Straight Arrow Connector 13"/>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2"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5" name="Straight Arrow Connector 14"/>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Tree>
    <p:extLst>
      <p:ext uri="{BB962C8B-B14F-4D97-AF65-F5344CB8AC3E}">
        <p14:creationId xmlns:p14="http://schemas.microsoft.com/office/powerpoint/2010/main" val="4046542298"/>
      </p:ext>
    </p:extLst>
  </p:cSld>
  <p:clrMapOvr>
    <a:masterClrMapping/>
  </p:clrMapOvr>
  <p:transition spd="slow">
    <p:cut/>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128</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Handle new </a:t>
            </a:r>
            <a:r>
              <a:rPr lang="en-US" sz="2000" dirty="0"/>
              <a:t>t</a:t>
            </a:r>
            <a:r>
              <a:rPr lang="en-US" sz="2000" dirty="0" smtClean="0"/>
              <a:t>reatment</a:t>
            </a:r>
            <a:endParaRPr lang="en-US" sz="2000" dirty="0"/>
          </a:p>
        </p:txBody>
      </p:sp>
      <p:cxnSp>
        <p:nvCxnSpPr>
          <p:cNvPr id="19" name="Straight Arrow Connector 18"/>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4" idx="1"/>
          </p:cNvCxnSpPr>
          <p:nvPr/>
        </p:nvCxnSpPr>
        <p:spPr>
          <a:xfrm flipV="1">
            <a:off x="4724400" y="2202701"/>
            <a:ext cx="1216068" cy="7099"/>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344562376"/>
      </p:ext>
    </p:extLst>
  </p:cSld>
  <p:clrMapOvr>
    <a:masterClrMapping/>
  </p:clrMapOvr>
  <p:transition spd="slow">
    <p:cut/>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129</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practice result</a:t>
            </a:r>
          </a:p>
        </p:txBody>
      </p:sp>
      <p:cxnSp>
        <p:nvCxnSpPr>
          <p:cNvPr id="19" name="Straight Arrow Connector 18"/>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a:off x="4876800" y="3048000"/>
            <a:ext cx="1055608" cy="908868"/>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7"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8" name="Text Placeholder 13"/>
          <p:cNvSpPr txBox="1">
            <a:spLocks/>
          </p:cNvSpPr>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Autofit/>
          </a:bodyPr>
          <a:lstStyle>
            <a:lvl1pPr marL="342900" indent="-342900" algn="l" defTabSz="914400" rtl="0" eaLnBrk="1" latinLnBrk="0" hangingPunct="1">
              <a:spcBef>
                <a:spcPts val="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9pPr>
          </a:lstStyle>
          <a:p>
            <a:pPr marL="0" indent="0" algn="ctr">
              <a:buFont typeface="Arial" pitchFamily="34" charset="0"/>
              <a:buNone/>
            </a:pPr>
            <a:r>
              <a:rPr lang="en-US" sz="2000" smtClean="0"/>
              <a:t>Handle new treatment</a:t>
            </a:r>
            <a:endParaRPr lang="en-US" sz="2000" dirty="0"/>
          </a:p>
        </p:txBody>
      </p:sp>
      <p:cxnSp>
        <p:nvCxnSpPr>
          <p:cNvPr id="20" name="Straight Arrow Connector 19"/>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p:nvPr/>
        </p:nvCxnSpPr>
        <p:spPr>
          <a:xfrm flipV="1">
            <a:off x="4876800" y="3956868"/>
            <a:ext cx="1055608" cy="521870"/>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58464183"/>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5122" name="Picture 2" descr="https://documents.lucidchart.com/documents/da8ed6fb-f8f6-47be-bab8-d6c441cf30e2/pages/0_0?a=629&amp;x=5&amp;y=75&amp;w=1210&amp;h=550&amp;store=1&amp;accept=image%2F*&amp;auth=LCA%2008b0065b8d4dd89e5bb6ca06c61d49644b1bb2f0-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8356"/>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194359"/>
      </p:ext>
    </p:extLst>
  </p:cSld>
  <p:clrMapOvr>
    <a:masterClrMapping/>
  </p:clrMapOvr>
  <p:transition spd="slow">
    <p:cu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Handle New </a:t>
            </a:r>
            <a:r>
              <a:rPr lang="en" sz="4800" b="1" dirty="0">
                <a:solidFill>
                  <a:srgbClr val="00B050"/>
                </a:solidFill>
              </a:rPr>
              <a:t>Treatment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130</a:t>
            </a:fld>
            <a:endParaRPr lang="en"/>
          </a:p>
        </p:txBody>
      </p:sp>
    </p:spTree>
    <p:extLst>
      <p:ext uri="{BB962C8B-B14F-4D97-AF65-F5344CB8AC3E}">
        <p14:creationId xmlns:p14="http://schemas.microsoft.com/office/powerpoint/2010/main" val="980756925"/>
      </p:ext>
    </p:extLst>
  </p:cSld>
  <p:clrMapOvr>
    <a:masterClrMapping/>
  </p:clrMapOvr>
  <p:transition spd="slow">
    <p:cut/>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131</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131</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13" name="TextBox 1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19" name="TextBox 1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5" name="TextBox 24"/>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sp>
        <p:nvSpPr>
          <p:cNvPr id="36" name="TextBox 35"/>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107" y="2120346"/>
            <a:ext cx="1657675" cy="3061254"/>
          </a:xfrm>
          <a:prstGeom prst="rect">
            <a:avLst/>
          </a:prstGeom>
        </p:spPr>
      </p:pic>
      <p:grpSp>
        <p:nvGrpSpPr>
          <p:cNvPr id="38" name="Shape 1634"/>
          <p:cNvGrpSpPr/>
          <p:nvPr/>
        </p:nvGrpSpPr>
        <p:grpSpPr>
          <a:xfrm>
            <a:off x="692136" y="2771638"/>
            <a:ext cx="1167391" cy="1188032"/>
            <a:chOff x="2711675" y="2364825"/>
            <a:chExt cx="2695799" cy="2900699"/>
          </a:xfrm>
        </p:grpSpPr>
        <p:sp>
          <p:nvSpPr>
            <p:cNvPr id="39"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0"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1" name="TextBox 40"/>
          <p:cNvSpPr txBox="1"/>
          <p:nvPr/>
        </p:nvSpPr>
        <p:spPr>
          <a:xfrm>
            <a:off x="711413" y="41604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385545347"/>
      </p:ext>
    </p:extLst>
  </p:cSld>
  <p:clrMapOvr>
    <a:masterClrMapping/>
  </p:clrMapOvr>
  <p:transition spd="slow">
    <p:cut/>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132</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132</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3" name="TextBox 22"/>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4"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24998" y="2280220"/>
            <a:ext cx="1227802" cy="738664"/>
          </a:xfrm>
          <a:prstGeom prst="rect">
            <a:avLst/>
          </a:prstGeom>
          <a:noFill/>
        </p:spPr>
        <p:txBody>
          <a:bodyPr wrap="square" rtlCol="0">
            <a:spAutoFit/>
          </a:bodyPr>
          <a:lstStyle/>
          <a:p>
            <a:r>
              <a:rPr lang="en-US" dirty="0" smtClean="0"/>
              <a:t>Send get treatment request</a:t>
            </a:r>
            <a:endParaRPr lang="en-US" dirty="0"/>
          </a:p>
        </p:txBody>
      </p: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8" name="Shape 1634"/>
          <p:cNvGrpSpPr/>
          <p:nvPr/>
        </p:nvGrpSpPr>
        <p:grpSpPr>
          <a:xfrm>
            <a:off x="539736" y="2619238"/>
            <a:ext cx="1167391" cy="1188032"/>
            <a:chOff x="2711675" y="2364825"/>
            <a:chExt cx="2695799" cy="2900699"/>
          </a:xfrm>
        </p:grpSpPr>
        <p:sp>
          <p:nvSpPr>
            <p:cNvPr id="49"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0"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1" name="TextBox 50"/>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4133137404"/>
      </p:ext>
    </p:extLst>
  </p:cSld>
  <p:clrMapOvr>
    <a:masterClrMapping/>
  </p:clrMapOvr>
  <p:transition spd="slow">
    <p:cut/>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133</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133</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treatment</a:t>
            </a:r>
            <a:endParaRPr lang="en-US" sz="1350" dirty="0"/>
          </a:p>
        </p:txBody>
      </p:sp>
      <p:sp>
        <p:nvSpPr>
          <p:cNvPr id="24" name="TextBox 23"/>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5"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3" name="Straight Arrow Connector 32"/>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45621" y="2300190"/>
            <a:ext cx="1227802" cy="738664"/>
          </a:xfrm>
          <a:prstGeom prst="rect">
            <a:avLst/>
          </a:prstGeom>
          <a:noFill/>
        </p:spPr>
        <p:txBody>
          <a:bodyPr wrap="square" rtlCol="0">
            <a:spAutoFit/>
          </a:bodyPr>
          <a:lstStyle/>
          <a:p>
            <a:r>
              <a:rPr lang="en-US" dirty="0"/>
              <a:t>Send get treatment request</a:t>
            </a:r>
          </a:p>
        </p:txBody>
      </p:sp>
      <p:pic>
        <p:nvPicPr>
          <p:cNvPr id="54" name="Picture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55" name="Shape 1634"/>
          <p:cNvGrpSpPr/>
          <p:nvPr/>
        </p:nvGrpSpPr>
        <p:grpSpPr>
          <a:xfrm>
            <a:off x="539736" y="2619238"/>
            <a:ext cx="1167391" cy="1188032"/>
            <a:chOff x="2711675" y="2364825"/>
            <a:chExt cx="2695799" cy="2900699"/>
          </a:xfrm>
        </p:grpSpPr>
        <p:sp>
          <p:nvSpPr>
            <p:cNvPr id="5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8" name="TextBox 5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874854548"/>
      </p:ext>
    </p:extLst>
  </p:cSld>
  <p:clrMapOvr>
    <a:masterClrMapping/>
  </p:clrMapOvr>
  <p:transition spd="slow">
    <p:cut/>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134</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134</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a:solidFill>
                    <a:srgbClr val="000000"/>
                  </a:solidFill>
                  <a:latin typeface="Arial"/>
                  <a:cs typeface="Arial"/>
                </a:rPr>
                <a:t>t</a:t>
              </a:r>
              <a:r>
                <a:rPr lang="en" sz="1500" dirty="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0"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9" name="Shape 1634"/>
          <p:cNvGrpSpPr/>
          <p:nvPr/>
        </p:nvGrpSpPr>
        <p:grpSpPr>
          <a:xfrm>
            <a:off x="539736" y="2619238"/>
            <a:ext cx="1167391" cy="1188032"/>
            <a:chOff x="2711675" y="2364825"/>
            <a:chExt cx="2695799" cy="2900699"/>
          </a:xfrm>
        </p:grpSpPr>
        <p:sp>
          <p:nvSpPr>
            <p:cNvPr id="50"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1"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2" name="TextBox 51"/>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817644190"/>
      </p:ext>
    </p:extLst>
  </p:cSld>
  <p:clrMapOvr>
    <a:masterClrMapping/>
  </p:clrMapOvr>
  <p:transition spd="slow">
    <p:cut/>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135</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135</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602596"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9"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8" name="Straight Arrow Connector 37"/>
          <p:cNvCxnSpPr>
            <a:cxnSpLocks/>
            <a:endCxn id="48"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Shape 688"/>
          <p:cNvGrpSpPr/>
          <p:nvPr/>
        </p:nvGrpSpPr>
        <p:grpSpPr>
          <a:xfrm>
            <a:off x="2133600" y="4737918"/>
            <a:ext cx="1471823" cy="1592092"/>
            <a:chOff x="4336150" y="2339323"/>
            <a:chExt cx="1814399" cy="1044951"/>
          </a:xfrm>
          <a:solidFill>
            <a:schemeClr val="bg2"/>
          </a:solidFill>
        </p:grpSpPr>
        <p:sp>
          <p:nvSpPr>
            <p:cNvPr id="4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smtClean="0">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smtClean="0">
                  <a:solidFill>
                    <a:srgbClr val="000000"/>
                  </a:solidFill>
                  <a:latin typeface="Arial"/>
                  <a:cs typeface="Arial"/>
                </a:rPr>
                <a:t>t</a:t>
              </a:r>
              <a:r>
                <a:rPr lang="en" sz="1500" dirty="0" smtClean="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41"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9" name="Shape 1634"/>
          <p:cNvGrpSpPr/>
          <p:nvPr/>
        </p:nvGrpSpPr>
        <p:grpSpPr>
          <a:xfrm>
            <a:off x="539736" y="2619238"/>
            <a:ext cx="1167391" cy="1188032"/>
            <a:chOff x="2711675" y="2364825"/>
            <a:chExt cx="2695799" cy="2900699"/>
          </a:xfrm>
        </p:grpSpPr>
        <p:sp>
          <p:nvSpPr>
            <p:cNvPr id="50"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1"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2" name="TextBox 51"/>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878760455"/>
      </p:ext>
    </p:extLst>
  </p:cSld>
  <p:clrMapOvr>
    <a:masterClrMapping/>
  </p:clrMapOvr>
  <p:transition spd="slow">
    <p:cut/>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136</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b="1" dirty="0" err="1" smtClean="0">
                  <a:solidFill>
                    <a:srgbClr val="FF0000"/>
                  </a:solidFill>
                  <a:cs typeface="Arial"/>
                  <a:rtl val="0"/>
                </a:rPr>
                <a:t>fromDate</a:t>
              </a:r>
              <a:endParaRPr lang="en" sz="1800" b="1" kern="0" dirty="0" smtClean="0">
                <a:solidFill>
                  <a:srgbClr val="FF0000"/>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0" name="TextBox 9"/>
          <p:cNvSpPr txBox="1"/>
          <p:nvPr/>
        </p:nvSpPr>
        <p:spPr>
          <a:xfrm>
            <a:off x="3334108" y="2613100"/>
            <a:ext cx="448642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make medical examination</a:t>
            </a:r>
            <a:endParaRPr lang="en-US" sz="1800" kern="1200" dirty="0">
              <a:solidFill>
                <a:prstClr val="black"/>
              </a:solidFill>
              <a:latin typeface="Calibri"/>
              <a:ea typeface="+mn-ea"/>
              <a:cs typeface="+mn-cs"/>
            </a:endParaRPr>
          </a:p>
        </p:txBody>
      </p:sp>
      <p:sp>
        <p:nvSpPr>
          <p:cNvPr id="11" name="Right Arrow 10"/>
          <p:cNvSpPr/>
          <p:nvPr/>
        </p:nvSpPr>
        <p:spPr>
          <a:xfrm>
            <a:off x="1769712" y="2704122"/>
            <a:ext cx="1564396" cy="187287"/>
          </a:xfrm>
          <a:prstGeom prst="rightArrow">
            <a:avLst/>
          </a:prstGeom>
          <a:ln w="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1682643767"/>
      </p:ext>
    </p:extLst>
  </p:cSld>
  <p:clrMapOvr>
    <a:masterClrMapping/>
  </p:clrMapOvr>
  <p:transition spd="slow">
    <p:cut/>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137</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b="1" dirty="0" err="1" smtClean="0">
                  <a:solidFill>
                    <a:srgbClr val="FF0000"/>
                  </a:solidFill>
                  <a:cs typeface="Arial"/>
                </a:rPr>
                <a:t>toDate</a:t>
              </a:r>
              <a:endParaRPr lang="en" sz="1800" b="1" kern="0" dirty="0" smtClean="0">
                <a:solidFill>
                  <a:srgbClr val="FF0000"/>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5" name="TextBox 14"/>
          <p:cNvSpPr txBox="1"/>
          <p:nvPr/>
        </p:nvSpPr>
        <p:spPr>
          <a:xfrm>
            <a:off x="3341482" y="2899726"/>
            <a:ext cx="433836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end medical examination</a:t>
            </a:r>
            <a:endParaRPr lang="en-US" sz="1800" kern="1200" dirty="0">
              <a:solidFill>
                <a:prstClr val="black"/>
              </a:solidFill>
              <a:latin typeface="Calibri"/>
              <a:ea typeface="+mn-ea"/>
              <a:cs typeface="+mn-cs"/>
            </a:endParaRPr>
          </a:p>
        </p:txBody>
      </p:sp>
      <p:sp>
        <p:nvSpPr>
          <p:cNvPr id="16" name="Right Arrow 15"/>
          <p:cNvSpPr/>
          <p:nvPr/>
        </p:nvSpPr>
        <p:spPr>
          <a:xfrm>
            <a:off x="1777086" y="2990749"/>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316739177"/>
      </p:ext>
    </p:extLst>
  </p:cSld>
  <p:clrMapOvr>
    <a:masterClrMapping/>
  </p:clrMapOvr>
  <p:transition spd="slow">
    <p:cut/>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138</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b="1" dirty="0" smtClean="0">
                  <a:solidFill>
                    <a:srgbClr val="FF0000"/>
                  </a:solidFill>
                  <a:cs typeface="Arial"/>
                </a:rPr>
                <a:t>patient</a:t>
              </a:r>
              <a:endParaRPr lang="en" sz="1800" b="1" dirty="0">
                <a:solidFill>
                  <a:srgbClr val="FF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7" name="TextBox 16"/>
          <p:cNvSpPr txBox="1"/>
          <p:nvPr/>
        </p:nvSpPr>
        <p:spPr>
          <a:xfrm>
            <a:off x="3341482" y="3181612"/>
            <a:ext cx="2203295"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Patient’s information</a:t>
            </a:r>
            <a:endParaRPr lang="en-US" sz="1800" kern="1200" dirty="0">
              <a:solidFill>
                <a:prstClr val="black"/>
              </a:solidFill>
              <a:latin typeface="Calibri"/>
              <a:ea typeface="+mn-ea"/>
              <a:cs typeface="+mn-cs"/>
            </a:endParaRPr>
          </a:p>
        </p:txBody>
      </p:sp>
      <p:sp>
        <p:nvSpPr>
          <p:cNvPr id="18" name="Right Arrow 17"/>
          <p:cNvSpPr/>
          <p:nvPr/>
        </p:nvSpPr>
        <p:spPr>
          <a:xfrm>
            <a:off x="1777086" y="3272635"/>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167520289"/>
      </p:ext>
    </p:extLst>
  </p:cSld>
  <p:clrMapOvr>
    <a:masterClrMapping/>
  </p:clrMapOvr>
  <p:transition spd="slow">
    <p:cut/>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139</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b="1" dirty="0" err="1" smtClean="0">
                  <a:solidFill>
                    <a:srgbClr val="FF0000"/>
                  </a:solidFill>
                  <a:cs typeface="Arial"/>
                </a:rPr>
                <a:t>i</a:t>
              </a:r>
              <a:r>
                <a:rPr lang="en" sz="1800" b="1" dirty="0">
                  <a:solidFill>
                    <a:srgbClr val="FF0000"/>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9" name="TextBox 18"/>
          <p:cNvSpPr txBox="1"/>
          <p:nvPr/>
        </p:nvSpPr>
        <p:spPr>
          <a:xfrm>
            <a:off x="3341482" y="3453876"/>
            <a:ext cx="205857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Illness’s information</a:t>
            </a:r>
            <a:endParaRPr lang="en-US" sz="1800" kern="1200" dirty="0">
              <a:solidFill>
                <a:prstClr val="black"/>
              </a:solidFill>
              <a:latin typeface="Calibri"/>
              <a:ea typeface="+mn-ea"/>
              <a:cs typeface="+mn-cs"/>
            </a:endParaRPr>
          </a:p>
        </p:txBody>
      </p:sp>
      <p:sp>
        <p:nvSpPr>
          <p:cNvPr id="20" name="Right Arrow 19"/>
          <p:cNvSpPr/>
          <p:nvPr/>
        </p:nvSpPr>
        <p:spPr>
          <a:xfrm>
            <a:off x="1777086" y="3544903"/>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2277641457"/>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extLst>
      <p:ext uri="{BB962C8B-B14F-4D97-AF65-F5344CB8AC3E}">
        <p14:creationId xmlns:p14="http://schemas.microsoft.com/office/powerpoint/2010/main" val="882902160"/>
      </p:ext>
    </p:extLst>
  </p:cSld>
  <p:clrMapOvr>
    <a:masterClrMapping/>
  </p:clrMapOvr>
  <p:transition spd="slow">
    <p:cut/>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140</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b="1" dirty="0" smtClean="0">
                  <a:solidFill>
                    <a:srgbClr val="FF0000"/>
                  </a:solidFill>
                  <a:cs typeface="Arial"/>
                </a:rPr>
                <a:t>adviseFood</a:t>
              </a:r>
              <a:endParaRPr lang="en" sz="1800" b="1" dirty="0">
                <a:solidFill>
                  <a:srgbClr val="FF0000"/>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21" name="TextBox 20"/>
          <p:cNvSpPr txBox="1"/>
          <p:nvPr/>
        </p:nvSpPr>
        <p:spPr>
          <a:xfrm>
            <a:off x="3926681" y="3741807"/>
            <a:ext cx="369331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Food activities which patient must do</a:t>
            </a:r>
            <a:endParaRPr lang="en-US" sz="1800" kern="1200" dirty="0">
              <a:solidFill>
                <a:prstClr val="black"/>
              </a:solidFill>
              <a:latin typeface="Calibri"/>
              <a:ea typeface="+mn-ea"/>
              <a:cs typeface="+mn-cs"/>
            </a:endParaRPr>
          </a:p>
        </p:txBody>
      </p:sp>
      <p:sp>
        <p:nvSpPr>
          <p:cNvPr id="22" name="Right Arrow 21"/>
          <p:cNvSpPr/>
          <p:nvPr/>
        </p:nvSpPr>
        <p:spPr>
          <a:xfrm>
            <a:off x="2362285" y="3832830"/>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094467347"/>
      </p:ext>
    </p:extLst>
  </p:cSld>
  <p:clrMapOvr>
    <a:masterClrMapping/>
  </p:clrMapOvr>
  <p:transition spd="slow">
    <p:cut/>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141</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b="1" dirty="0" smtClean="0">
                  <a:solidFill>
                    <a:srgbClr val="FF0000"/>
                  </a:solidFill>
                  <a:cs typeface="Arial"/>
                </a:rPr>
                <a:t>advisePractice</a:t>
              </a:r>
              <a:endParaRPr lang="en" sz="1800" b="1" dirty="0">
                <a:solidFill>
                  <a:srgbClr val="FF0000"/>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23" name="TextBox 22"/>
          <p:cNvSpPr txBox="1"/>
          <p:nvPr/>
        </p:nvSpPr>
        <p:spPr>
          <a:xfrm>
            <a:off x="3906398" y="3999926"/>
            <a:ext cx="397063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Practice activities which patient must do</a:t>
            </a:r>
            <a:endParaRPr lang="en-US" sz="1800" kern="1200" dirty="0">
              <a:solidFill>
                <a:prstClr val="black"/>
              </a:solidFill>
              <a:latin typeface="Calibri"/>
              <a:ea typeface="+mn-ea"/>
              <a:cs typeface="+mn-cs"/>
            </a:endParaRPr>
          </a:p>
        </p:txBody>
      </p:sp>
      <p:sp>
        <p:nvSpPr>
          <p:cNvPr id="24" name="Right Arrow 23"/>
          <p:cNvSpPr/>
          <p:nvPr/>
        </p:nvSpPr>
        <p:spPr>
          <a:xfrm>
            <a:off x="2342002" y="4090949"/>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1039268164"/>
      </p:ext>
    </p:extLst>
  </p:cSld>
  <p:clrMapOvr>
    <a:masterClrMapping/>
  </p:clrMapOvr>
  <p:transition spd="slow">
    <p:cut/>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142</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b="1" dirty="0" smtClean="0">
                  <a:solidFill>
                    <a:srgbClr val="FF0000"/>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25" name="TextBox 24"/>
          <p:cNvSpPr txBox="1"/>
          <p:nvPr/>
        </p:nvSpPr>
        <p:spPr>
          <a:xfrm>
            <a:off x="3906398" y="4285084"/>
            <a:ext cx="4100418"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Medicine activities which patient must do</a:t>
            </a:r>
            <a:endParaRPr lang="en-US" sz="1800" kern="1200" dirty="0">
              <a:solidFill>
                <a:prstClr val="black"/>
              </a:solidFill>
              <a:latin typeface="Calibri"/>
              <a:ea typeface="+mn-ea"/>
              <a:cs typeface="+mn-cs"/>
            </a:endParaRPr>
          </a:p>
        </p:txBody>
      </p:sp>
      <p:sp>
        <p:nvSpPr>
          <p:cNvPr id="26" name="Right Arrow 25"/>
          <p:cNvSpPr/>
          <p:nvPr/>
        </p:nvSpPr>
        <p:spPr>
          <a:xfrm>
            <a:off x="2342002" y="4376107"/>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018447964"/>
      </p:ext>
    </p:extLst>
  </p:cSld>
  <p:clrMapOvr>
    <a:masterClrMapping/>
  </p:clrMapOvr>
  <p:transition spd="slow">
    <p:cut/>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143</a:t>
            </a:fld>
            <a:endParaRPr lang="en">
              <a:solidFill>
                <a:prstClr val="black">
                  <a:tint val="75000"/>
                </a:prst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877610085"/>
      </p:ext>
    </p:extLst>
  </p:cSld>
  <p:clrMapOvr>
    <a:masterClrMapping/>
  </p:clrMapOvr>
  <p:transition spd="slow">
    <p:cut/>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144</a:t>
            </a:fld>
            <a:endParaRPr lang="en">
              <a:solidFill>
                <a:prstClr val="black">
                  <a:tint val="75000"/>
                </a:prstClr>
              </a:solidFill>
            </a:endParaRPr>
          </a:p>
        </p:txBody>
      </p:sp>
      <p:pic>
        <p:nvPicPr>
          <p:cNvPr id="7" name="Picture 5" descr="https://documents.lucidchart.com/documents/34cde04f-081b-4579-b1e6-e174cfd8e2c7/pages/0_0?a=632&amp;x=76&amp;y=125&amp;w=968&amp;h=330&amp;store=1&amp;accept=image%2F*&amp;auth=LCA%203efae5ea920d7b760c08b9dbb2b2a9d45a454fb9-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566445459"/>
      </p:ext>
    </p:extLst>
  </p:cSld>
  <p:clrMapOvr>
    <a:masterClrMapping/>
  </p:clrMapOvr>
  <p:transition spd="slow">
    <p:cut/>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145</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schemeClr val="tx1"/>
                </a:solidFill>
                <a:latin typeface="Calibri"/>
                <a:ea typeface="+mn-ea"/>
                <a:cs typeface="+mn-cs"/>
              </a:rPr>
              <a:t>7:00</a:t>
            </a:r>
            <a:endParaRPr lang="en-US" sz="1800" kern="1200" dirty="0">
              <a:solidFill>
                <a:schemeClr val="tx1"/>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851892219"/>
      </p:ext>
    </p:extLst>
  </p:cSld>
  <p:clrMapOvr>
    <a:masterClrMapping/>
  </p:clrMapOvr>
  <p:transition spd="slow">
    <p:cut/>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146</a:t>
            </a:fld>
            <a:endParaRPr lang="en">
              <a:solidFill>
                <a:prstClr val="black">
                  <a:tint val="75000"/>
                </a:prstClr>
              </a:solidFill>
            </a:endParaRPr>
          </a:p>
        </p:txBody>
      </p:sp>
      <p:pic>
        <p:nvPicPr>
          <p:cNvPr id="8" name="Picture 2" descr="https://documents.lucidchart.com/documents/34cde04f-081b-4579-b1e6-e174cfd8e2c7/pages/0_0?a=634&amp;x=76&amp;y=125&amp;w=968&amp;h=330&amp;store=1&amp;accept=image%2F*&amp;auth=LCA%20416ef0d773ab4465095d30f9efac017d2db911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963803431"/>
      </p:ext>
    </p:extLst>
  </p:cSld>
  <p:clrMapOvr>
    <a:masterClrMapping/>
  </p:clrMapOvr>
  <p:transition spd="slow">
    <p:cut/>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147</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2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867856019"/>
      </p:ext>
    </p:extLst>
  </p:cSld>
  <p:clrMapOvr>
    <a:masterClrMapping/>
  </p:clrMapOvr>
  <p:transition spd="slow">
    <p:cut/>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148</a:t>
            </a:fld>
            <a:endParaRPr lang="en">
              <a:solidFill>
                <a:prstClr val="black">
                  <a:tint val="75000"/>
                </a:prstClr>
              </a:solidFill>
            </a:endParaRPr>
          </a:p>
        </p:txBody>
      </p:sp>
      <p:pic>
        <p:nvPicPr>
          <p:cNvPr id="7" name="Picture 2" descr="https://documents.lucidchart.com/documents/34cde04f-081b-4579-b1e6-e174cfd8e2c7/pages/0_0?a=636&amp;x=76&amp;y=125&amp;w=968&amp;h=330&amp;store=1&amp;accept=image%2F*&amp;auth=LCA%207ebceae35df50b258487191d9e256ac606e73c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600"/>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379087361"/>
      </p:ext>
    </p:extLst>
  </p:cSld>
  <p:clrMapOvr>
    <a:masterClrMapping/>
  </p:clrMapOvr>
  <p:transition spd="slow">
    <p:cut/>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149</a:t>
            </a:fld>
            <a:endParaRPr lang="en">
              <a:solidFill>
                <a:prstClr val="black">
                  <a:tint val="75000"/>
                </a:prstClr>
              </a:solidFill>
            </a:endParaRPr>
          </a:p>
        </p:txBody>
      </p:sp>
      <p:sp>
        <p:nvSpPr>
          <p:cNvPr id="6" name="Rectangle 5"/>
          <p:cNvSpPr/>
          <p:nvPr/>
        </p:nvSpPr>
        <p:spPr>
          <a:xfrm>
            <a:off x="4296578" y="1498294"/>
            <a:ext cx="2379644"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Food Activities</a:t>
            </a:r>
            <a:endParaRPr lang="en-US" sz="1800" kern="1200" dirty="0">
              <a:solidFill>
                <a:schemeClr val="tx1"/>
              </a:solidFill>
            </a:endParaRPr>
          </a:p>
        </p:txBody>
      </p:sp>
      <p:sp>
        <p:nvSpPr>
          <p:cNvPr id="10" name="Rectangle 9"/>
          <p:cNvSpPr/>
          <p:nvPr/>
        </p:nvSpPr>
        <p:spPr>
          <a:xfrm>
            <a:off x="4296577" y="2438400"/>
            <a:ext cx="2379645"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Practice Activities</a:t>
            </a:r>
            <a:endParaRPr lang="en-US" sz="1800" kern="1200" dirty="0">
              <a:solidFill>
                <a:schemeClr val="tx1"/>
              </a:solidFill>
            </a:endParaRPr>
          </a:p>
        </p:txBody>
      </p:sp>
      <p:sp>
        <p:nvSpPr>
          <p:cNvPr id="11" name="Rectangle 10"/>
          <p:cNvSpPr/>
          <p:nvPr/>
        </p:nvSpPr>
        <p:spPr>
          <a:xfrm>
            <a:off x="4296576" y="3429000"/>
            <a:ext cx="2379646"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Medicine Activities</a:t>
            </a:r>
            <a:endParaRPr lang="en-US" sz="1800" kern="1200" dirty="0">
              <a:solidFill>
                <a:schemeClr val="tx1"/>
              </a:solidFill>
            </a:endParaRPr>
          </a:p>
        </p:txBody>
      </p:sp>
      <p:sp>
        <p:nvSpPr>
          <p:cNvPr id="1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16" name="Shape 688"/>
          <p:cNvGrpSpPr/>
          <p:nvPr/>
        </p:nvGrpSpPr>
        <p:grpSpPr>
          <a:xfrm>
            <a:off x="650910" y="1822233"/>
            <a:ext cx="1905000" cy="1606767"/>
            <a:chOff x="4336150" y="2339323"/>
            <a:chExt cx="2147559" cy="959117"/>
          </a:xfrm>
          <a:solidFill>
            <a:schemeClr val="bg2"/>
          </a:solidFill>
        </p:grpSpPr>
        <p:sp>
          <p:nvSpPr>
            <p:cNvPr id="17" name="Shape 689"/>
            <p:cNvSpPr/>
            <p:nvPr/>
          </p:nvSpPr>
          <p:spPr>
            <a:xfrm>
              <a:off x="4336150" y="2542792"/>
              <a:ext cx="2147559" cy="75564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18"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cxnSp>
        <p:nvCxnSpPr>
          <p:cNvPr id="19" name="Straight Arrow Connector 18"/>
          <p:cNvCxnSpPr>
            <a:endCxn id="6" idx="1"/>
          </p:cNvCxnSpPr>
          <p:nvPr/>
        </p:nvCxnSpPr>
        <p:spPr>
          <a:xfrm flipV="1">
            <a:off x="2446198" y="1845326"/>
            <a:ext cx="1850380" cy="529270"/>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a:endCxn id="10" idx="1"/>
          </p:cNvCxnSpPr>
          <p:nvPr/>
        </p:nvCxnSpPr>
        <p:spPr>
          <a:xfrm>
            <a:off x="2446197" y="2656123"/>
            <a:ext cx="1850380" cy="129309"/>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a:endCxn id="11" idx="1"/>
          </p:cNvCxnSpPr>
          <p:nvPr/>
        </p:nvCxnSpPr>
        <p:spPr>
          <a:xfrm>
            <a:off x="2446197" y="2965234"/>
            <a:ext cx="1850379" cy="810798"/>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502393683"/>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Tree>
    <p:extLst>
      <p:ext uri="{BB962C8B-B14F-4D97-AF65-F5344CB8AC3E}">
        <p14:creationId xmlns:p14="http://schemas.microsoft.com/office/powerpoint/2010/main" val="1147467844"/>
      </p:ext>
    </p:extLst>
  </p:cSld>
  <p:clrMapOvr>
    <a:masterClrMapping/>
  </p:clrMapOvr>
  <p:transition spd="slow">
    <p:cut/>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150</a:t>
            </a:fld>
            <a:endParaRPr lang="en">
              <a:solidFill>
                <a:prstClr val="black">
                  <a:tint val="75000"/>
                </a:prstClr>
              </a:solidFill>
            </a:endParaRPr>
          </a:p>
        </p:txBody>
      </p:sp>
      <p:pic>
        <p:nvPicPr>
          <p:cNvPr id="8" name="Picture 2" descr="https://documents.lucidchart.com/documents/34cde04f-081b-4579-b1e6-e174cfd8e2c7/pages/0_0?a=638&amp;x=76&amp;y=125&amp;w=968&amp;h=330&amp;store=1&amp;accept=image%2F*&amp;auth=LCA%201e8004e0596dc6880643f6d1caf378ff84be76e1-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2600"/>
            <a:ext cx="9144001" cy="31235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documents.lucidchart.com/documents/34cde04f-081b-4579-b1e6-e174cfd8e2c7/pages/0_0?a=698&amp;x=832&amp;y=314&amp;w=176&amp;h=132&amp;store=1&amp;accept=image%2F*&amp;auth=LCA%20e41af744fb9c3c83cbe360001636823b3813591f-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3164"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4106205688"/>
      </p:ext>
    </p:extLst>
  </p:cSld>
  <p:clrMapOvr>
    <a:masterClrMapping/>
  </p:clrMapOvr>
  <p:transition spd="slow">
    <p:cut/>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151</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cxnSp>
        <p:nvCxnSpPr>
          <p:cNvPr id="6" name="Straight Arrow Connector 5"/>
          <p:cNvCxnSpPr/>
          <p:nvPr/>
        </p:nvCxnSpPr>
        <p:spPr>
          <a:xfrm flipH="1" flipV="1">
            <a:off x="2919470" y="3205904"/>
            <a:ext cx="1178805" cy="1233894"/>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p:cNvCxnSpPr>
            <a:endCxn id="15" idx="2"/>
          </p:cNvCxnSpPr>
          <p:nvPr/>
        </p:nvCxnSpPr>
        <p:spPr>
          <a:xfrm flipV="1">
            <a:off x="4472847" y="3205904"/>
            <a:ext cx="804314"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p:cNvCxnSpPr>
            <a:endCxn id="17" idx="2"/>
          </p:cNvCxnSpPr>
          <p:nvPr/>
        </p:nvCxnSpPr>
        <p:spPr>
          <a:xfrm flipV="1">
            <a:off x="5133860" y="3205904"/>
            <a:ext cx="2550286"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5938174" y="3547948"/>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7" name="TextBox 26"/>
          <p:cNvSpPr txBox="1"/>
          <p:nvPr/>
        </p:nvSpPr>
        <p:spPr>
          <a:xfrm>
            <a:off x="4549391" y="3429000"/>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8" name="TextBox 27"/>
          <p:cNvSpPr txBox="1"/>
          <p:nvPr/>
        </p:nvSpPr>
        <p:spPr>
          <a:xfrm>
            <a:off x="3005629" y="3544802"/>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6"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29" name="Shape 688"/>
          <p:cNvGrpSpPr/>
          <p:nvPr/>
        </p:nvGrpSpPr>
        <p:grpSpPr>
          <a:xfrm>
            <a:off x="3487016" y="4501818"/>
            <a:ext cx="1882862" cy="1592092"/>
            <a:chOff x="4336150" y="2339323"/>
            <a:chExt cx="1814399" cy="1044951"/>
          </a:xfrm>
          <a:solidFill>
            <a:schemeClr val="bg2"/>
          </a:solidFill>
        </p:grpSpPr>
        <p:sp>
          <p:nvSpPr>
            <p:cNvPr id="30" name="Shape 689"/>
            <p:cNvSpPr/>
            <p:nvPr/>
          </p:nvSpPr>
          <p:spPr>
            <a:xfrm>
              <a:off x="4336150" y="2562760"/>
              <a:ext cx="1814399" cy="82151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smtClean="0">
                  <a:solidFill>
                    <a:prstClr val="black"/>
                  </a:solidFill>
                  <a:latin typeface="+mj-lt"/>
                  <a:cs typeface="Arial"/>
                </a:rPr>
                <a:t>name</a:t>
              </a:r>
              <a:endParaRPr lang="en" sz="1800" dirty="0">
                <a:solidFill>
                  <a:prstClr val="black"/>
                </a:solidFill>
                <a:latin typeface="+mj-lt"/>
                <a:cs typeface="Arial"/>
              </a:endParaRPr>
            </a:p>
            <a:p>
              <a:pPr defTabSz="685800"/>
              <a:r>
                <a:rPr lang="en-US" sz="1800" b="1" dirty="0" err="1" smtClean="0">
                  <a:solidFill>
                    <a:srgbClr val="FF0000"/>
                  </a:solidFill>
                  <a:latin typeface="+mj-lt"/>
                  <a:cs typeface="Arial"/>
                </a:rPr>
                <a:t>numberOfTime</a:t>
              </a:r>
              <a:endParaRPr lang="en" sz="1800" b="1" dirty="0">
                <a:solidFill>
                  <a:srgbClr val="FF0000"/>
                </a:solidFill>
                <a:latin typeface="+mj-lt"/>
                <a:cs typeface="Arial"/>
              </a:endParaRPr>
            </a:p>
            <a:p>
              <a:pPr defTabSz="685800"/>
              <a:r>
                <a:rPr lang="en" sz="1800" dirty="0" smtClean="0">
                  <a:solidFill>
                    <a:srgbClr val="000000"/>
                  </a:solidFill>
                  <a:latin typeface="+mj-lt"/>
                  <a:cs typeface="Arial"/>
                </a:rPr>
                <a:t>unitOfFood</a:t>
              </a:r>
            </a:p>
            <a:p>
              <a:pPr defTabSz="685800"/>
              <a:r>
                <a:rPr lang="en" sz="1800" dirty="0" smtClean="0">
                  <a:solidFill>
                    <a:srgbClr val="000000"/>
                  </a:solidFill>
                  <a:latin typeface="+mj-lt"/>
                  <a:cs typeface="Arial"/>
                </a:rPr>
                <a:t>…</a:t>
              </a:r>
              <a:endParaRPr lang="en" sz="1800" dirty="0">
                <a:solidFill>
                  <a:srgbClr val="000000"/>
                </a:solidFill>
                <a:latin typeface="+mj-lt"/>
                <a:cs typeface="Arial"/>
              </a:endParaRPr>
            </a:p>
          </p:txBody>
        </p:sp>
        <p:sp>
          <p:nvSpPr>
            <p:cNvPr id="31" name="Shape 690"/>
            <p:cNvSpPr/>
            <p:nvPr/>
          </p:nvSpPr>
          <p:spPr>
            <a:xfrm>
              <a:off x="4336150" y="2339323"/>
              <a:ext cx="1814399" cy="22343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Food</a:t>
              </a:r>
              <a:endParaRPr lang="en" sz="1050" b="1" dirty="0">
                <a:solidFill>
                  <a:srgbClr val="000000"/>
                </a:solidFill>
                <a:latin typeface="Arial"/>
                <a:cs typeface="Arial"/>
              </a:endParaRPr>
            </a:p>
          </p:txBody>
        </p:sp>
      </p:grpSp>
    </p:spTree>
    <p:extLst>
      <p:ext uri="{BB962C8B-B14F-4D97-AF65-F5344CB8AC3E}">
        <p14:creationId xmlns:p14="http://schemas.microsoft.com/office/powerpoint/2010/main" val="173828483"/>
      </p:ext>
    </p:extLst>
  </p:cSld>
  <p:clrMapOvr>
    <a:masterClrMapping/>
  </p:clrMapOvr>
  <p:transition spd="slow">
    <p:cut/>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152</a:t>
            </a:fld>
            <a:endParaRPr lang="en">
              <a:solidFill>
                <a:prstClr val="black">
                  <a:tint val="75000"/>
                </a:prstClr>
              </a:solidFill>
            </a:endParaRPr>
          </a:p>
        </p:txBody>
      </p:sp>
      <p:pic>
        <p:nvPicPr>
          <p:cNvPr id="7" name="Picture 2" descr="https://documents.lucidchart.com/documents/34cde04f-081b-4579-b1e6-e174cfd8e2c7/pages/0_0?a=640&amp;x=76&amp;y=125&amp;w=968&amp;h=330&amp;store=1&amp;accept=image%2F*&amp;auth=LCA%20669c330a1ea85aa6b0876dfe680e63ff1e2a830b-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7"/>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documents.lucidchart.com/documents/34cde04f-081b-4579-b1e6-e174cfd8e2c7/pages/0_0?a=691&amp;x=592&amp;y=314&amp;w=176&amp;h=132&amp;store=1&amp;accept=image%2F*&amp;auth=LCA%2011a195370d53dc919296cdbc1f990de734f7c6fc-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1809" y="3717360"/>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851307430"/>
      </p:ext>
    </p:extLst>
  </p:cSld>
  <p:clrMapOvr>
    <a:masterClrMapping/>
  </p:clrMapOvr>
  <p:transition spd="slow">
    <p:cut/>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13596"/>
      </p:ext>
    </p:extLst>
  </p:cSld>
  <p:clrMapOvr>
    <a:masterClrMapping/>
  </p:clrMapOvr>
  <p:transition spd="slow">
    <p:cut/>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use application which is provided by hospital to support patient treating.</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154</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10546443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155</a:t>
            </a:fld>
            <a:endParaRPr lang="en">
              <a:solidFill>
                <a:prstClr val="black">
                  <a:tint val="75000"/>
                </a:prstClr>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1829887498"/>
      </p:ext>
    </p:extLst>
  </p:cSld>
  <p:clrMapOvr>
    <a:masterClrMapping/>
  </p:clrMapOvr>
  <p:transition spd="slow">
    <p:cut/>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156</a:t>
            </a:fld>
            <a:endParaRPr lang="en">
              <a:solidFill>
                <a:prstClr val="black">
                  <a:tint val="75000"/>
                </a:prstClr>
              </a:solidFill>
            </a:endParaRPr>
          </a:p>
        </p:txBody>
      </p:sp>
      <p:pic>
        <p:nvPicPr>
          <p:cNvPr id="1032" name="Picture 8" descr="https://documents.lucidchart.com/documents/b3e66c5f-ae1e-47ea-858e-34b5761fe794/pages/0_0?a=710&amp;x=92&amp;y=158&amp;w=1056&amp;h=830&amp;store=1&amp;accept=image%2F*&amp;auth=LCA%200123c50c543081bef41daff3845ab8aff393211b-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2430468029"/>
      </p:ext>
    </p:extLst>
  </p:cSld>
  <p:clrMapOvr>
    <a:masterClrMapping/>
  </p:clrMapOvr>
  <p:transition spd="slow">
    <p:cut/>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157</a:t>
            </a:fld>
            <a:endParaRPr lang="en">
              <a:solidFill>
                <a:prstClr val="black">
                  <a:tint val="75000"/>
                </a:prstClr>
              </a:solidFill>
            </a:endParaRPr>
          </a:p>
        </p:txBody>
      </p:sp>
      <p:pic>
        <p:nvPicPr>
          <p:cNvPr id="2052" name="Picture 4" descr="https://documents.lucidchart.com/documents/b3e66c5f-ae1e-47ea-858e-34b5761fe794/pages/0_0?a=698&amp;x=92&amp;y=158&amp;w=1056&amp;h=830&amp;store=1&amp;accept=image%2F*&amp;auth=LCA%207a8e3c96e022a1f11524dcd6b12b67875b304abc-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3369478947"/>
      </p:ext>
    </p:extLst>
  </p:cSld>
  <p:clrMapOvr>
    <a:masterClrMapping/>
  </p:clrMapOvr>
  <p:transition spd="slow">
    <p:cut/>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158</a:t>
            </a:fld>
            <a:endParaRPr lang="en">
              <a:solidFill>
                <a:prstClr val="black">
                  <a:tint val="75000"/>
                </a:prstClr>
              </a:solidFill>
            </a:endParaRPr>
          </a:p>
        </p:txBody>
      </p:sp>
      <p:pic>
        <p:nvPicPr>
          <p:cNvPr id="3076" name="Picture 4" descr="https://documents.lucidchart.com/documents/b3e66c5f-ae1e-47ea-858e-34b5761fe794/pages/0_0?a=696&amp;x=92&amp;y=158&amp;w=1056&amp;h=830&amp;store=1&amp;accept=image%2F*&amp;auth=LCA%20c48a1cdbc4260d5490a45cd46fcc72fe99e7cc50-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2326327269"/>
      </p:ext>
    </p:extLst>
  </p:cSld>
  <p:clrMapOvr>
    <a:masterClrMapping/>
  </p:clrMapOvr>
  <p:transition spd="slow">
    <p:cut/>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159</a:t>
            </a:fld>
            <a:endParaRPr lang="en">
              <a:solidFill>
                <a:prstClr val="black">
                  <a:tint val="75000"/>
                </a:prstClr>
              </a:solidFill>
            </a:endParaRPr>
          </a:p>
        </p:txBody>
      </p:sp>
      <p:pic>
        <p:nvPicPr>
          <p:cNvPr id="4100" name="Picture 4" descr="https://documents.lucidchart.com/documents/b3e66c5f-ae1e-47ea-858e-34b5761fe794/pages/0_0?a=694&amp;x=92&amp;y=158&amp;w=1056&amp;h=830&amp;store=1&amp;accept=image%2F*&amp;auth=LCA%20af2a1dcb92c462bb60cbc500052c3e86a8e09a34-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1277080820"/>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Tree>
    <p:extLst>
      <p:ext uri="{BB962C8B-B14F-4D97-AF65-F5344CB8AC3E}">
        <p14:creationId xmlns:p14="http://schemas.microsoft.com/office/powerpoint/2010/main" val="859688799"/>
      </p:ext>
    </p:extLst>
  </p:cSld>
  <p:clrMapOvr>
    <a:masterClrMapping/>
  </p:clrMapOvr>
  <p:transition spd="slow">
    <p:cut/>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160</a:t>
            </a:fld>
            <a:endParaRPr lang="en">
              <a:solidFill>
                <a:prstClr val="black">
                  <a:tint val="75000"/>
                </a:prstClr>
              </a:solidFill>
            </a:endParaRPr>
          </a:p>
        </p:txBody>
      </p:sp>
      <p:pic>
        <p:nvPicPr>
          <p:cNvPr id="5128" name="Picture 8" descr="https://documents.lucidchart.com/documents/b3e66c5f-ae1e-47ea-858e-34b5761fe794/pages/0_0?a=692&amp;x=92&amp;y=158&amp;w=1056&amp;h=830&amp;store=1&amp;accept=image%2F*&amp;auth=LCA%2018588a852903ddcd3b1322274f2bde2958617d63-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3505200" y="5442958"/>
            <a:ext cx="1819275" cy="1262642"/>
          </a:xfrm>
          <a:prstGeom prst="rect">
            <a:avLst/>
          </a:prstGeom>
        </p:spPr>
      </p:pic>
    </p:spTree>
    <p:extLst>
      <p:ext uri="{BB962C8B-B14F-4D97-AF65-F5344CB8AC3E}">
        <p14:creationId xmlns:p14="http://schemas.microsoft.com/office/powerpoint/2010/main" val="594222666"/>
      </p:ext>
    </p:extLst>
  </p:cSld>
  <p:clrMapOvr>
    <a:masterClrMapping/>
  </p:clrMapOvr>
  <p:transition spd="slow">
    <p:cut/>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4"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161</a:t>
            </a:fld>
            <a:endParaRPr lang="en" dirty="0"/>
          </a:p>
        </p:txBody>
      </p:sp>
    </p:spTree>
    <p:extLst>
      <p:ext uri="{BB962C8B-B14F-4D97-AF65-F5344CB8AC3E}">
        <p14:creationId xmlns:p14="http://schemas.microsoft.com/office/powerpoint/2010/main" val="174845968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sp>
        <p:nvSpPr>
          <p:cNvPr id="7"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162</a:t>
            </a:fld>
            <a:endParaRPr lang="en" dirty="0"/>
          </a:p>
        </p:txBody>
      </p:sp>
    </p:spTree>
    <p:extLst>
      <p:ext uri="{BB962C8B-B14F-4D97-AF65-F5344CB8AC3E}">
        <p14:creationId xmlns:p14="http://schemas.microsoft.com/office/powerpoint/2010/main" val="115879554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8" name="Straight Connector 7"/>
          <p:cNvCxnSpPr/>
          <p:nvPr/>
        </p:nvCxnSpPr>
        <p:spPr>
          <a:xfrm>
            <a:off x="529844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33400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29844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p:cNvCxnSpPr/>
          <p:nvPr/>
        </p:nvCxnSpPr>
        <p:spPr>
          <a:xfrm>
            <a:off x="881829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163</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91440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94996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91440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443425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164</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2655275" y="4876800"/>
            <a:ext cx="0" cy="9525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2709122" y="581025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2655275" y="48768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6175125" y="4876800"/>
            <a:ext cx="0" cy="9525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165</a:t>
            </a:fld>
            <a:endParaRPr lang="en" dirty="0"/>
          </a:p>
        </p:txBody>
      </p:sp>
    </p:spTree>
    <p:extLst>
      <p:ext uri="{BB962C8B-B14F-4D97-AF65-F5344CB8AC3E}">
        <p14:creationId xmlns:p14="http://schemas.microsoft.com/office/powerpoint/2010/main" val="233729574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166</a:t>
            </a:fld>
            <a:endParaRPr lang="en" dirty="0"/>
          </a:p>
        </p:txBody>
      </p:sp>
    </p:spTree>
    <p:extLst>
      <p:ext uri="{BB962C8B-B14F-4D97-AF65-F5344CB8AC3E}">
        <p14:creationId xmlns:p14="http://schemas.microsoft.com/office/powerpoint/2010/main" val="187664188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5188925" y="1676400"/>
            <a:ext cx="0" cy="7239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181600" y="2381250"/>
            <a:ext cx="6858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5188925" y="1676400"/>
            <a:ext cx="67847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867400" y="1657350"/>
            <a:ext cx="0" cy="74295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9538702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3033350" y="3733800"/>
            <a:ext cx="0" cy="2438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3033350" y="6172200"/>
            <a:ext cx="29102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3033350" y="3733800"/>
            <a:ext cx="29102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943600" y="3733800"/>
            <a:ext cx="0" cy="2438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76275042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169</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8" name="Straight Connector 7"/>
          <p:cNvCxnSpPr/>
          <p:nvPr/>
        </p:nvCxnSpPr>
        <p:spPr>
          <a:xfrm>
            <a:off x="2795129"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2795129" y="5550899"/>
            <a:ext cx="30669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V="1">
            <a:off x="5862048"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a:off x="2795129" y="3124199"/>
            <a:ext cx="306691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46287602"/>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
        <p:nvSpPr>
          <p:cNvPr id="9" name="Shape 1988"/>
          <p:cNvSpPr txBox="1">
            <a:spLocks/>
          </p:cNvSpPr>
          <p:nvPr/>
        </p:nvSpPr>
        <p:spPr>
          <a:xfrm>
            <a:off x="457200" y="3786947"/>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Patient doesn’t waste much time.</a:t>
            </a:r>
            <a:endParaRPr lang="en-US" sz="3200" dirty="0"/>
          </a:p>
        </p:txBody>
      </p:sp>
    </p:spTree>
    <p:extLst>
      <p:ext uri="{BB962C8B-B14F-4D97-AF65-F5344CB8AC3E}">
        <p14:creationId xmlns:p14="http://schemas.microsoft.com/office/powerpoint/2010/main" val="1472107946"/>
      </p:ext>
    </p:extLst>
  </p:cSld>
  <p:clrMapOvr>
    <a:masterClrMapping/>
  </p:clrMapOvr>
  <p:transition spd="slow">
    <p:cut/>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170</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276600"/>
            <a:ext cx="0"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2766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276600"/>
            <a:ext cx="1"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a:off x="2926499" y="54102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171</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4290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2926499" y="44196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172</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1154099"/>
            <a:ext cx="0" cy="1284301"/>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594047" y="1154099"/>
            <a:ext cx="264495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7239000" y="1118680"/>
            <a:ext cx="0" cy="131972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594047" y="2438400"/>
            <a:ext cx="2644953"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40534468"/>
      </p:ext>
    </p:extLst>
  </p:cSld>
  <p:clrMapOvr>
    <a:masterClrMapping/>
  </p:clrMapOvr>
  <p:transition spd="slow">
    <p:cut/>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173</a:t>
            </a:fld>
            <a:endParaRPr lang="en" dirty="0"/>
          </a:p>
        </p:txBody>
      </p:sp>
    </p:spTree>
    <p:extLst>
      <p:ext uri="{BB962C8B-B14F-4D97-AF65-F5344CB8AC3E}">
        <p14:creationId xmlns:p14="http://schemas.microsoft.com/office/powerpoint/2010/main" val="89026530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3" name="TextBox 2"/>
          <p:cNvSpPr txBox="1"/>
          <p:nvPr/>
        </p:nvSpPr>
        <p:spPr>
          <a:xfrm>
            <a:off x="2209800" y="4519353"/>
            <a:ext cx="1422441" cy="369332"/>
          </a:xfrm>
          <a:prstGeom prst="rect">
            <a:avLst/>
          </a:prstGeom>
          <a:noFill/>
        </p:spPr>
        <p:txBody>
          <a:bodyPr wrap="none" rtlCol="0">
            <a:spAutoFit/>
          </a:bodyPr>
          <a:lstStyle/>
          <a:p>
            <a:r>
              <a:rPr lang="en-US" dirty="0" err="1"/>
              <a:t>y</a:t>
            </a:r>
            <a:r>
              <a:rPr lang="en-US" dirty="0" err="1" smtClean="0"/>
              <a:t>yyy</a:t>
            </a:r>
            <a:r>
              <a:rPr lang="en-US" dirty="0" smtClean="0"/>
              <a:t>/MM/</a:t>
            </a:r>
            <a:r>
              <a:rPr lang="en-US" dirty="0" err="1" smtClean="0"/>
              <a:t>dd</a:t>
            </a:r>
            <a:endParaRPr lang="vi-VN" dirty="0"/>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174</a:t>
            </a:fld>
            <a:endParaRPr lang="en" dirty="0"/>
          </a:p>
        </p:txBody>
      </p:sp>
    </p:spTree>
    <p:extLst>
      <p:ext uri="{BB962C8B-B14F-4D97-AF65-F5344CB8AC3E}">
        <p14:creationId xmlns:p14="http://schemas.microsoft.com/office/powerpoint/2010/main" val="305461182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smtClean="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175</a:t>
            </a:fld>
            <a:endParaRPr lang="en" dirty="0"/>
          </a:p>
        </p:txBody>
      </p:sp>
    </p:spTree>
    <p:extLst>
      <p:ext uri="{BB962C8B-B14F-4D97-AF65-F5344CB8AC3E}">
        <p14:creationId xmlns:p14="http://schemas.microsoft.com/office/powerpoint/2010/main" val="386167779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176</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239000"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0" y="5334000"/>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2000" y="6532742"/>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919067"/>
      </p:ext>
    </p:extLst>
  </p:cSld>
  <p:clrMapOvr>
    <a:masterClrMapping/>
  </p:clrMapOvr>
  <p:transition spd="slow">
    <p:cut/>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177</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81546"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926499"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9499" y="5278258"/>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59499" y="6477000"/>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035121"/>
      </p:ext>
    </p:extLst>
  </p:cSld>
  <p:clrMapOvr>
    <a:masterClrMapping/>
  </p:clrMapOvr>
  <p:transition spd="slow">
    <p:cut/>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178</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513924490"/>
      </p:ext>
    </p:extLst>
  </p:cSld>
  <p:clrMapOvr>
    <a:masterClrMapping/>
  </p:clrMapOvr>
  <p:transition spd="slow">
    <p:cut/>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179</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160020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smtClean="0"/>
              <a:t>Polyclinic doctor doesn’t have many information of patient to make prescription</a:t>
            </a:r>
            <a:endParaRPr lang="en" dirty="0" smtClean="0"/>
          </a:p>
        </p:txBody>
      </p:sp>
    </p:spTree>
    <p:extLst>
      <p:ext uri="{BB962C8B-B14F-4D97-AF65-F5344CB8AC3E}">
        <p14:creationId xmlns:p14="http://schemas.microsoft.com/office/powerpoint/2010/main" val="672815704"/>
      </p:ext>
    </p:extLst>
  </p:cSld>
  <p:clrMapOvr>
    <a:masterClrMapping/>
  </p:clrMapOvr>
  <p:transition spd="slow">
    <p:cut/>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180</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181</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8153400" y="4871305"/>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57667038"/>
      </p:ext>
    </p:extLst>
  </p:cSld>
  <p:clrMapOvr>
    <a:masterClrMapping/>
  </p:clrMapOvr>
  <p:transition spd="slow">
    <p:cut/>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182</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6200000">
            <a:off x="8189118" y="2235357"/>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515465806"/>
      </p:ext>
    </p:extLst>
  </p:cSld>
  <p:clrMapOvr>
    <a:masterClrMapping/>
  </p:clrMapOvr>
  <p:transition spd="slow">
    <p:cut/>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183</a:t>
            </a:fld>
            <a:endParaRPr lang="en" dirty="0"/>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7234238" y="260513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128956098"/>
      </p:ext>
    </p:extLst>
  </p:cSld>
  <p:clrMapOvr>
    <a:masterClrMapping/>
  </p:clrMapOvr>
  <p:transition spd="slow">
    <p:cut/>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45937312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185</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196740" y="2320218"/>
            <a:ext cx="0" cy="958906"/>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196740" y="3279124"/>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4196740" y="2320218"/>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a:off x="6422925" y="2320218"/>
            <a:ext cx="0" cy="958906"/>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56574719"/>
      </p:ext>
    </p:extLst>
  </p:cSld>
  <p:clrMapOvr>
    <a:masterClrMapping/>
  </p:clrMapOvr>
  <p:transition spd="slow">
    <p:cut/>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186</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768266" y="1840765"/>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768266" y="3094458"/>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768266" y="1840765"/>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165899" y="1840765"/>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64640904"/>
      </p:ext>
    </p:extLst>
  </p:cSld>
  <p:clrMapOvr>
    <a:masterClrMapping/>
  </p:clrMapOvr>
  <p:transition spd="slow">
    <p:cut/>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187</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572353" y="5511418"/>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572353" y="6765111"/>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572353" y="5511418"/>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352800" y="5511418"/>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43260665"/>
      </p:ext>
    </p:extLst>
  </p:cSld>
  <p:clrMapOvr>
    <a:masterClrMapping/>
  </p:clrMapOvr>
  <p:transition spd="slow">
    <p:cut/>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188</a:t>
            </a:fld>
            <a:endParaRPr lang="en"/>
          </a:p>
        </p:txBody>
      </p:sp>
      <p:grpSp>
        <p:nvGrpSpPr>
          <p:cNvPr id="6" name="Shape 688"/>
          <p:cNvGrpSpPr/>
          <p:nvPr/>
        </p:nvGrpSpPr>
        <p:grpSpPr>
          <a:xfrm>
            <a:off x="644102" y="5339668"/>
            <a:ext cx="2483700" cy="908899"/>
            <a:chOff x="4336150" y="2394850"/>
            <a:chExt cx="1814399" cy="1331686"/>
          </a:xfrm>
        </p:grpSpPr>
        <p:sp>
          <p:nvSpPr>
            <p:cNvPr id="7"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50"/>
                  </a:solidFill>
                </a:rPr>
                <a:t>3</a:t>
              </a:r>
              <a:endParaRPr lang="en" dirty="0">
                <a:solidFill>
                  <a:srgbClr val="00B050"/>
                </a:solidFill>
              </a:endParaRPr>
            </a:p>
            <a:p>
              <a:pPr lvl="0" rtl="0">
                <a:spcBef>
                  <a:spcPts val="0"/>
                </a:spcBef>
                <a:buNone/>
              </a:pPr>
              <a:r>
                <a:rPr lang="en" dirty="0"/>
                <a:t>...</a:t>
              </a:r>
            </a:p>
          </p:txBody>
        </p:sp>
        <p:sp>
          <p:nvSpPr>
            <p:cNvPr id="8"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9" name="Shape 688"/>
          <p:cNvGrpSpPr/>
          <p:nvPr/>
        </p:nvGrpSpPr>
        <p:grpSpPr>
          <a:xfrm>
            <a:off x="819152" y="1573775"/>
            <a:ext cx="2133600" cy="1410959"/>
            <a:chOff x="4342274" y="2394850"/>
            <a:chExt cx="1814399" cy="989424"/>
          </a:xfrm>
        </p:grpSpPr>
        <p:sp>
          <p:nvSpPr>
            <p:cNvPr id="10"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solidFill>
                    <a:srgbClr val="00B050"/>
                  </a:solidFill>
                </a:rPr>
                <a:t>Calories</a:t>
              </a:r>
            </a:p>
            <a:p>
              <a:pPr lvl="0" rtl="0">
                <a:spcBef>
                  <a:spcPts val="0"/>
                </a:spcBef>
                <a:buNone/>
              </a:pPr>
              <a:r>
                <a:rPr lang="vi-VN" dirty="0" smtClean="0">
                  <a:solidFill>
                    <a:srgbClr val="00B050"/>
                  </a:solidFill>
                </a:rPr>
                <a:t>Distance</a:t>
              </a:r>
            </a:p>
            <a:p>
              <a:pPr lvl="0" rtl="0">
                <a:spcBef>
                  <a:spcPts val="0"/>
                </a:spcBef>
                <a:buNone/>
              </a:pPr>
              <a:r>
                <a:rPr lang="vi-VN" dirty="0" smtClean="0">
                  <a:solidFill>
                    <a:srgbClr val="00B050"/>
                  </a:solidFill>
                </a:rPr>
                <a:t>NumberOfStep</a:t>
              </a:r>
            </a:p>
          </p:txBody>
        </p:sp>
        <p:sp>
          <p:nvSpPr>
            <p:cNvPr id="11"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12" name="TextBox 11"/>
          <p:cNvSpPr txBox="1"/>
          <p:nvPr/>
        </p:nvSpPr>
        <p:spPr>
          <a:xfrm>
            <a:off x="1387234" y="4970336"/>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13" name="TextBox 12"/>
          <p:cNvSpPr txBox="1"/>
          <p:nvPr/>
        </p:nvSpPr>
        <p:spPr>
          <a:xfrm>
            <a:off x="1208378" y="3164762"/>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14" name="Straight Connector 13"/>
          <p:cNvCxnSpPr>
            <a:stCxn id="10" idx="2"/>
            <a:endCxn id="8" idx="0"/>
          </p:cNvCxnSpPr>
          <p:nvPr/>
        </p:nvCxnSpPr>
        <p:spPr>
          <a:xfrm>
            <a:off x="1885952" y="2984734"/>
            <a:ext cx="0" cy="23549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286000" y="2279256"/>
            <a:ext cx="1136650" cy="38774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 name="Rectangle 15"/>
          <p:cNvSpPr/>
          <p:nvPr/>
        </p:nvSpPr>
        <p:spPr>
          <a:xfrm>
            <a:off x="3422650" y="2463418"/>
            <a:ext cx="5569800" cy="1323439"/>
          </a:xfrm>
          <a:prstGeom prst="rect">
            <a:avLst/>
          </a:prstGeom>
        </p:spPr>
        <p:txBody>
          <a:bodyPr wrap="square">
            <a:spAutoFit/>
          </a:bodyPr>
          <a:lstStyle/>
          <a:p>
            <a:r>
              <a:rPr lang="vi-VN" sz="1600" dirty="0" smtClean="0"/>
              <a:t>Distance: z </a:t>
            </a:r>
            <a:r>
              <a:rPr lang="vi-VN" sz="1600" dirty="0"/>
              <a:t>* x * 0.414 / 100000</a:t>
            </a:r>
          </a:p>
          <a:p>
            <a:r>
              <a:rPr lang="vi-VN" sz="1600" dirty="0" smtClean="0"/>
              <a:t>Calories: y </a:t>
            </a:r>
            <a:r>
              <a:rPr lang="vi-VN" sz="1600" dirty="0"/>
              <a:t>/ 0.4536 * 0.53 * 1.609 * z * x * 0.414 / 100000</a:t>
            </a:r>
          </a:p>
          <a:p>
            <a:r>
              <a:rPr lang="vi-VN" sz="1600" dirty="0" smtClean="0"/>
              <a:t>Z: NumberOfStep</a:t>
            </a:r>
            <a:endParaRPr lang="vi-VN" sz="1600" dirty="0"/>
          </a:p>
          <a:p>
            <a:r>
              <a:rPr lang="vi-VN" sz="1600" dirty="0" smtClean="0"/>
              <a:t>X: Height</a:t>
            </a:r>
            <a:endParaRPr lang="vi-VN" sz="1600" dirty="0"/>
          </a:p>
          <a:p>
            <a:r>
              <a:rPr lang="vi-VN" sz="1600" dirty="0" smtClean="0"/>
              <a:t>Y: Weight</a:t>
            </a:r>
            <a:endParaRPr lang="vi-VN" sz="1600" dirty="0"/>
          </a:p>
        </p:txBody>
      </p:sp>
      <p:cxnSp>
        <p:nvCxnSpPr>
          <p:cNvPr id="17" name="Straight Arrow Connector 16"/>
          <p:cNvCxnSpPr>
            <a:endCxn id="16" idx="1"/>
          </p:cNvCxnSpPr>
          <p:nvPr/>
        </p:nvCxnSpPr>
        <p:spPr>
          <a:xfrm>
            <a:off x="2647950" y="2984734"/>
            <a:ext cx="774700" cy="14040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Rounded Rectangle 17"/>
          <p:cNvSpPr/>
          <p:nvPr/>
        </p:nvSpPr>
        <p:spPr>
          <a:xfrm>
            <a:off x="4191000" y="1225382"/>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Calculated</a:t>
            </a:r>
            <a:endParaRPr lang="vi-VN" dirty="0"/>
          </a:p>
        </p:txBody>
      </p:sp>
      <p:sp>
        <p:nvSpPr>
          <p:cNvPr id="21"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19" name="Straight Connector 18"/>
          <p:cNvCxnSpPr/>
          <p:nvPr/>
        </p:nvCxnSpPr>
        <p:spPr>
          <a:xfrm>
            <a:off x="572353" y="5166504"/>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572353" y="6420197"/>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a:off x="572353" y="5166504"/>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flipH="1">
            <a:off x="3352800" y="5166504"/>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75333092"/>
      </p:ext>
    </p:extLst>
  </p:cSld>
  <p:clrMapOvr>
    <a:masterClrMapping/>
  </p:clrMapOvr>
  <p:transition spd="slow">
    <p:cut/>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practice in one week.</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189</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2887940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347925022"/>
      </p:ext>
    </p:extLst>
  </p:cSld>
  <p:clrMapOvr>
    <a:masterClrMapping/>
  </p:clrMapOvr>
  <p:transition spd="slow">
    <p:cut/>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Appointment</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190</a:t>
            </a:fld>
            <a:endParaRPr lang="en"/>
          </a:p>
        </p:txBody>
      </p:sp>
    </p:spTree>
    <p:extLst>
      <p:ext uri="{BB962C8B-B14F-4D97-AF65-F5344CB8AC3E}">
        <p14:creationId xmlns:p14="http://schemas.microsoft.com/office/powerpoint/2010/main" val="3239044640"/>
      </p:ext>
    </p:extLst>
  </p:cSld>
  <p:clrMapOvr>
    <a:masterClrMapping/>
  </p:clrMapOvr>
  <p:transition spd="slow">
    <p:cut/>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60304760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47401841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193</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193</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0" name="Title 29"/>
          <p:cNvSpPr>
            <a:spLocks noGrp="1"/>
          </p:cNvSpPr>
          <p:nvPr>
            <p:ph type="title"/>
          </p:nvPr>
        </p:nvSpPr>
        <p:spPr/>
        <p:txBody>
          <a:bodyPr/>
          <a:lstStyle/>
          <a:p>
            <a:endParaRPr lang="en-US"/>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30060659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194</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15279195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195</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2" name="Title 11"/>
          <p:cNvSpPr>
            <a:spLocks noGrp="1"/>
          </p:cNvSpPr>
          <p:nvPr>
            <p:ph type="title"/>
          </p:nvPr>
        </p:nvSpPr>
        <p:spPr/>
        <p:txBody>
          <a:bodyPr/>
          <a:lstStyle/>
          <a:p>
            <a:endParaRPr lang="en-US"/>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947992553"/>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196</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69621543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8380011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22182267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426846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Overview</a:t>
            </a:r>
            <a:endParaRPr lang="en" dirty="0"/>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 </a:t>
            </a:r>
            <a:r>
              <a:rPr lang="en" dirty="0" smtClean="0"/>
              <a:t>Current Situation</a:t>
            </a:r>
          </a:p>
          <a:p>
            <a:pPr marL="457200" lvl="0" indent="-228600" rtl="0">
              <a:lnSpc>
                <a:spcPct val="100000"/>
              </a:lnSpc>
              <a:spcBef>
                <a:spcPts val="0"/>
              </a:spcBef>
              <a:buAutoNum type="arabicPeriod"/>
            </a:pPr>
            <a:r>
              <a:rPr lang="en" dirty="0" smtClean="0"/>
              <a:t> Solution</a:t>
            </a:r>
          </a:p>
          <a:p>
            <a:pPr marL="457200" lvl="0" indent="-228600" rtl="0">
              <a:lnSpc>
                <a:spcPct val="100000"/>
              </a:lnSpc>
              <a:spcBef>
                <a:spcPts val="0"/>
              </a:spcBef>
              <a:buAutoNum type="arabicPeriod"/>
            </a:pPr>
            <a:r>
              <a:rPr lang="en" dirty="0" smtClean="0"/>
              <a:t> Feature and Demo</a:t>
            </a:r>
          </a:p>
          <a:p>
            <a:pPr marL="457200" lvl="0" indent="-228600" rtl="0">
              <a:lnSpc>
                <a:spcPct val="100000"/>
              </a:lnSpc>
              <a:spcBef>
                <a:spcPts val="0"/>
              </a:spcBef>
              <a:buAutoNum type="arabicPeriod"/>
            </a:pPr>
            <a:r>
              <a:rPr lang="en" dirty="0" smtClean="0"/>
              <a:t> Future Plan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
        <p:nvSpPr>
          <p:cNvPr id="12" name="Shape 2005"/>
          <p:cNvSpPr txBox="1">
            <a:spLocks/>
          </p:cNvSpPr>
          <p:nvPr/>
        </p:nvSpPr>
        <p:spPr>
          <a:xfrm>
            <a:off x="457200" y="368250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Every doctor has many difference kinds of prescription template.</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052980505"/>
      </p:ext>
    </p:extLst>
  </p:cSld>
  <p:clrMapOvr>
    <a:masterClrMapping/>
  </p:clrMapOvr>
  <p:transition spd="slow">
    <p:cut/>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4371337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02544457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90727143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763862"/>
      </p:ext>
    </p:extLst>
  </p:cSld>
  <p:clrMapOvr>
    <a:masterClrMapping/>
  </p:clrMapOvr>
  <p:transition spd="slow">
    <p:cut/>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204</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Tree>
  </p:cSld>
  <p:clrMapOvr>
    <a:masterClrMapping/>
  </p:clrMapOvr>
  <p:transition spd="slow">
    <p:cut/>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205</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Tree>
    <p:extLst>
      <p:ext uri="{BB962C8B-B14F-4D97-AF65-F5344CB8AC3E}">
        <p14:creationId xmlns:p14="http://schemas.microsoft.com/office/powerpoint/2010/main" val="787016205"/>
      </p:ext>
    </p:extLst>
  </p:cSld>
  <p:clrMapOvr>
    <a:masterClrMapping/>
  </p:clrMapOvr>
  <p:transition spd="slow">
    <p:cut/>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206</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
        <p:nvSpPr>
          <p:cNvPr id="8" name="TextBox 7"/>
          <p:cNvSpPr txBox="1"/>
          <p:nvPr/>
        </p:nvSpPr>
        <p:spPr>
          <a:xfrm>
            <a:off x="533400" y="35124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smtClean="0">
                <a:latin typeface="+mn-lt"/>
              </a:rPr>
              <a:t>Support patient, doctor in medical procedures and treatment.</a:t>
            </a:r>
            <a:endParaRPr lang="en" sz="2400" dirty="0">
              <a:latin typeface="+mn-lt"/>
            </a:endParaRPr>
          </a:p>
        </p:txBody>
      </p:sp>
    </p:spTree>
    <p:extLst>
      <p:ext uri="{BB962C8B-B14F-4D97-AF65-F5344CB8AC3E}">
        <p14:creationId xmlns:p14="http://schemas.microsoft.com/office/powerpoint/2010/main" val="3043126357"/>
      </p:ext>
    </p:extLst>
  </p:cSld>
  <p:clrMapOvr>
    <a:masterClrMapping/>
  </p:clrMapOvr>
  <p:transition spd="slow">
    <p:cut/>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207</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
        <p:nvSpPr>
          <p:cNvPr id="8" name="TextBox 7"/>
          <p:cNvSpPr txBox="1"/>
          <p:nvPr/>
        </p:nvSpPr>
        <p:spPr>
          <a:xfrm>
            <a:off x="533400" y="35124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Support patient, doctor in medical procedures and treatment.</a:t>
            </a:r>
          </a:p>
        </p:txBody>
      </p:sp>
      <p:sp>
        <p:nvSpPr>
          <p:cNvPr id="9" name="TextBox 8"/>
          <p:cNvSpPr txBox="1"/>
          <p:nvPr/>
        </p:nvSpPr>
        <p:spPr>
          <a:xfrm>
            <a:off x="533400" y="45792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smtClean="0">
                <a:latin typeface="+mn-lt"/>
              </a:rPr>
              <a:t>Design to scale to to read more information from wristband and treatment of diseases related to exercise and nutrients.</a:t>
            </a:r>
            <a:endParaRPr lang="en" sz="2400" dirty="0">
              <a:latin typeface="+mn-lt"/>
            </a:endParaRPr>
          </a:p>
        </p:txBody>
      </p:sp>
    </p:spTree>
    <p:extLst>
      <p:ext uri="{BB962C8B-B14F-4D97-AF65-F5344CB8AC3E}">
        <p14:creationId xmlns:p14="http://schemas.microsoft.com/office/powerpoint/2010/main" val="1363853352"/>
      </p:ext>
    </p:extLst>
  </p:cSld>
  <p:clrMapOvr>
    <a:masterClrMapping/>
  </p:clrMapOvr>
  <p:transition spd="slow">
    <p:cut/>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208</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Tree>
    <p:extLst>
      <p:ext uri="{BB962C8B-B14F-4D97-AF65-F5344CB8AC3E}">
        <p14:creationId xmlns:p14="http://schemas.microsoft.com/office/powerpoint/2010/main" val="1608652800"/>
      </p:ext>
    </p:extLst>
  </p:cSld>
  <p:clrMapOvr>
    <a:masterClrMapping/>
  </p:clrMapOvr>
  <p:transition spd="slow">
    <p:cut/>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209</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
        <p:nvSpPr>
          <p:cNvPr id="10" name="TextBox 9"/>
          <p:cNvSpPr txBox="1"/>
          <p:nvPr/>
        </p:nvSpPr>
        <p:spPr>
          <a:xfrm>
            <a:off x="533400" y="3500735"/>
            <a:ext cx="8077200" cy="461665"/>
          </a:xfrm>
          <a:prstGeom prst="rect">
            <a:avLst/>
          </a:prstGeom>
          <a:noFill/>
        </p:spPr>
        <p:txBody>
          <a:bodyPr wrap="square" rtlCol="0">
            <a:spAutoFit/>
          </a:bodyPr>
          <a:lstStyle/>
          <a:p>
            <a:pPr lvl="0"/>
            <a:r>
              <a:rPr lang="en" sz="2400" dirty="0" smtClean="0">
                <a:solidFill>
                  <a:srgbClr val="CC0000"/>
                </a:solidFill>
              </a:rPr>
              <a:t>✘ </a:t>
            </a:r>
            <a:r>
              <a:rPr lang="vi-VN" sz="2400" dirty="0" smtClean="0">
                <a:latin typeface="Calibri" pitchFamily="34" charset="0"/>
                <a:cs typeface="Calibri" pitchFamily="34" charset="0"/>
              </a:rPr>
              <a:t>Read more information from wristband.</a:t>
            </a:r>
            <a:endParaRPr lang="en" sz="2400" dirty="0">
              <a:latin typeface="Calibri" pitchFamily="34" charset="0"/>
              <a:cs typeface="Calibri" pitchFamily="34" charset="0"/>
            </a:endParaRPr>
          </a:p>
        </p:txBody>
      </p:sp>
    </p:spTree>
    <p:extLst>
      <p:ext uri="{BB962C8B-B14F-4D97-AF65-F5344CB8AC3E}">
        <p14:creationId xmlns:p14="http://schemas.microsoft.com/office/powerpoint/2010/main" val="1557368465"/>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3314" name="Picture 2" descr="https://documents.lucidchart.com/documents/da8ed6fb-f8f6-47be-bab8-d6c441cf30e2/pages/0_0?a=1039&amp;x=5&amp;y=75&amp;w=1210&amp;h=550&amp;store=1&amp;accept=image%2F*&amp;auth=LCA%20d72125b79ad7d14bbcea6e3904ba4a66fb02f5d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371600"/>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451820"/>
      </p:ext>
    </p:extLst>
  </p:cSld>
  <p:clrMapOvr>
    <a:masterClrMapping/>
  </p:clrMapOvr>
  <p:transition spd="slow">
    <p:cut/>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210</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
        <p:nvSpPr>
          <p:cNvPr id="9" name="TextBox 8"/>
          <p:cNvSpPr txBox="1"/>
          <p:nvPr/>
        </p:nvSpPr>
        <p:spPr>
          <a:xfrm>
            <a:off x="533400" y="4579203"/>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Voice processing to support doctor </a:t>
            </a:r>
            <a:r>
              <a:rPr lang="vi-VN" sz="2400" dirty="0" smtClean="0">
                <a:latin typeface="+mn-lt"/>
              </a:rPr>
              <a:t>is limited.</a:t>
            </a:r>
            <a:endParaRPr lang="en" sz="2400" dirty="0">
              <a:latin typeface="+mn-lt"/>
            </a:endParaRPr>
          </a:p>
        </p:txBody>
      </p:sp>
      <p:sp>
        <p:nvSpPr>
          <p:cNvPr id="10" name="TextBox 9"/>
          <p:cNvSpPr txBox="1"/>
          <p:nvPr/>
        </p:nvSpPr>
        <p:spPr>
          <a:xfrm>
            <a:off x="533400" y="3500735"/>
            <a:ext cx="8077200" cy="461665"/>
          </a:xfrm>
          <a:prstGeom prst="rect">
            <a:avLst/>
          </a:prstGeom>
          <a:noFill/>
        </p:spPr>
        <p:txBody>
          <a:bodyPr wrap="square" rtlCol="0">
            <a:spAutoFit/>
          </a:bodyPr>
          <a:lstStyle/>
          <a:p>
            <a:pPr lvl="0"/>
            <a:r>
              <a:rPr lang="en" sz="2400" dirty="0" smtClean="0">
                <a:solidFill>
                  <a:srgbClr val="CC0000"/>
                </a:solidFill>
              </a:rPr>
              <a:t>✘ </a:t>
            </a:r>
            <a:r>
              <a:rPr lang="vi-VN" sz="2400" dirty="0" smtClean="0">
                <a:latin typeface="Calibri" pitchFamily="34" charset="0"/>
                <a:cs typeface="Calibri" pitchFamily="34" charset="0"/>
              </a:rPr>
              <a:t>Read more information from wristband.</a:t>
            </a:r>
            <a:endParaRPr lang="en" sz="2400" dirty="0">
              <a:latin typeface="Calibri" pitchFamily="34" charset="0"/>
              <a:cs typeface="Calibri" pitchFamily="34" charset="0"/>
            </a:endParaRPr>
          </a:p>
        </p:txBody>
      </p:sp>
    </p:spTree>
    <p:extLst>
      <p:ext uri="{BB962C8B-B14F-4D97-AF65-F5344CB8AC3E}">
        <p14:creationId xmlns:p14="http://schemas.microsoft.com/office/powerpoint/2010/main" val="1557368465"/>
      </p:ext>
    </p:extLst>
  </p:cSld>
  <p:clrMapOvr>
    <a:masterClrMapping/>
  </p:clrMapOvr>
  <p:transition spd="slow">
    <p:cut/>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211</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spTree>
    <p:extLst>
      <p:ext uri="{BB962C8B-B14F-4D97-AF65-F5344CB8AC3E}">
        <p14:creationId xmlns:p14="http://schemas.microsoft.com/office/powerpoint/2010/main" val="4017801045"/>
      </p:ext>
    </p:extLst>
  </p:cSld>
  <p:clrMapOvr>
    <a:masterClrMapping/>
  </p:clrMapOvr>
  <p:transition spd="slow">
    <p:cut/>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212</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562" y="2994673"/>
            <a:ext cx="6238875" cy="3438525"/>
          </a:xfrm>
          <a:prstGeom prst="rect">
            <a:avLst/>
          </a:prstGeom>
        </p:spPr>
      </p:pic>
      <p:sp>
        <p:nvSpPr>
          <p:cNvPr id="8" name="TextBox 7"/>
          <p:cNvSpPr txBox="1"/>
          <p:nvPr/>
        </p:nvSpPr>
        <p:spPr>
          <a:xfrm>
            <a:off x="2895600" y="1948562"/>
            <a:ext cx="4191000" cy="584775"/>
          </a:xfrm>
          <a:prstGeom prst="rect">
            <a:avLst/>
          </a:prstGeom>
          <a:noFill/>
        </p:spPr>
        <p:txBody>
          <a:bodyPr wrap="square" rtlCol="0">
            <a:spAutoFit/>
          </a:bodyPr>
          <a:lstStyle/>
          <a:p>
            <a:r>
              <a:rPr lang="vi-VN" sz="3200" dirty="0" smtClean="0"/>
              <a:t>Tracking </a:t>
            </a:r>
            <a:r>
              <a:rPr lang="vi-VN" sz="3200" dirty="0"/>
              <a:t>heart rate</a:t>
            </a:r>
          </a:p>
        </p:txBody>
      </p:sp>
    </p:spTree>
    <p:extLst>
      <p:ext uri="{BB962C8B-B14F-4D97-AF65-F5344CB8AC3E}">
        <p14:creationId xmlns:p14="http://schemas.microsoft.com/office/powerpoint/2010/main" val="2216335878"/>
      </p:ext>
    </p:extLst>
  </p:cSld>
  <p:clrMapOvr>
    <a:masterClrMapping/>
  </p:clrMapOvr>
  <p:transition spd="slow">
    <p:cut/>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213</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398598"/>
            <a:ext cx="2438095" cy="243809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5867400"/>
            <a:ext cx="1443037" cy="7953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1752600"/>
            <a:ext cx="2362200" cy="162948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00" y="1614840"/>
            <a:ext cx="1378239" cy="1905000"/>
          </a:xfrm>
          <a:prstGeom prst="rect">
            <a:avLst/>
          </a:prstGeom>
        </p:spPr>
      </p:pic>
      <p:cxnSp>
        <p:nvCxnSpPr>
          <p:cNvPr id="11" name="Straight Arrow Connector 10"/>
          <p:cNvCxnSpPr/>
          <p:nvPr/>
        </p:nvCxnSpPr>
        <p:spPr>
          <a:xfrm flipH="1" flipV="1">
            <a:off x="2743200" y="3200400"/>
            <a:ext cx="8382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5943600" y="3200400"/>
            <a:ext cx="10668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5416069"/>
      </p:ext>
    </p:extLst>
  </p:cSld>
  <p:clrMapOvr>
    <a:masterClrMapping/>
  </p:clrMapOvr>
  <p:transition spd="slow">
    <p:cut/>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214</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3595687"/>
            <a:ext cx="3429000" cy="25717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896" y="3581400"/>
            <a:ext cx="2143125" cy="2143125"/>
          </a:xfrm>
          <a:prstGeom prst="rect">
            <a:avLst/>
          </a:prstGeom>
        </p:spPr>
      </p:pic>
      <p:sp>
        <p:nvSpPr>
          <p:cNvPr id="9" name="TextBox 8"/>
          <p:cNvSpPr txBox="1"/>
          <p:nvPr/>
        </p:nvSpPr>
        <p:spPr>
          <a:xfrm>
            <a:off x="1771362" y="2755612"/>
            <a:ext cx="2324675" cy="584775"/>
          </a:xfrm>
          <a:prstGeom prst="rect">
            <a:avLst/>
          </a:prstGeom>
          <a:noFill/>
        </p:spPr>
        <p:txBody>
          <a:bodyPr wrap="none" rtlCol="0">
            <a:spAutoFit/>
          </a:bodyPr>
          <a:lstStyle/>
          <a:p>
            <a:r>
              <a:rPr lang="vi-VN" sz="3200" b="1" dirty="0" smtClean="0"/>
              <a:t>Locomotor</a:t>
            </a:r>
            <a:endParaRPr lang="vi-VN" sz="3200" b="1" dirty="0"/>
          </a:p>
        </p:txBody>
      </p:sp>
      <p:sp>
        <p:nvSpPr>
          <p:cNvPr id="10" name="TextBox 9"/>
          <p:cNvSpPr txBox="1"/>
          <p:nvPr/>
        </p:nvSpPr>
        <p:spPr>
          <a:xfrm>
            <a:off x="5674086" y="2755612"/>
            <a:ext cx="1891865" cy="584775"/>
          </a:xfrm>
          <a:prstGeom prst="rect">
            <a:avLst/>
          </a:prstGeom>
          <a:noFill/>
        </p:spPr>
        <p:txBody>
          <a:bodyPr wrap="none" rtlCol="0">
            <a:spAutoFit/>
          </a:bodyPr>
          <a:lstStyle/>
          <a:p>
            <a:r>
              <a:rPr lang="vi-VN" sz="3200" b="1" dirty="0" smtClean="0"/>
              <a:t>Nutrition</a:t>
            </a:r>
            <a:endParaRPr lang="vi-VN" sz="3200" b="1" dirty="0"/>
          </a:p>
        </p:txBody>
      </p:sp>
    </p:spTree>
    <p:extLst>
      <p:ext uri="{BB962C8B-B14F-4D97-AF65-F5344CB8AC3E}">
        <p14:creationId xmlns:p14="http://schemas.microsoft.com/office/powerpoint/2010/main" val="2223103066"/>
      </p:ext>
    </p:extLst>
  </p:cSld>
  <p:clrMapOvr>
    <a:masterClrMapping/>
  </p:clrMapOvr>
  <p:transition spd="slow">
    <p:cut/>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a:t>Contract</a:t>
            </a:r>
          </a:p>
          <a:p>
            <a:pPr marL="914400" lvl="1" indent="-228600" rtl="0">
              <a:lnSpc>
                <a:spcPct val="100000"/>
              </a:lnSpc>
              <a:spcBef>
                <a:spcPts val="0"/>
              </a:spcBef>
              <a:buAutoNum type="alphaLcPeriod"/>
            </a:pPr>
            <a:r>
              <a:rPr lang="en" dirty="0"/>
              <a:t>Card</a:t>
            </a:r>
          </a:p>
          <a:p>
            <a:pPr marL="914400" lvl="1" indent="-228600" rtl="0">
              <a:lnSpc>
                <a:spcPct val="100000"/>
              </a:lnSpc>
              <a:spcBef>
                <a:spcPts val="0"/>
              </a:spcBef>
              <a:buAutoNum type="alphaLcPeriod"/>
            </a:pPr>
            <a:r>
              <a:rPr lang="en" dirty="0"/>
              <a:t>Print and check card</a:t>
            </a:r>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a:t>Renew contract</a:t>
            </a:r>
          </a:p>
          <a:p>
            <a:pPr marL="457200" lvl="0" indent="-228600" rtl="0">
              <a:lnSpc>
                <a:spcPct val="100000"/>
              </a:lnSpc>
              <a:spcBef>
                <a:spcPts val="0"/>
              </a:spcBef>
              <a:buAutoNum type="arabicPeriod"/>
            </a:pPr>
            <a:r>
              <a:rPr lang="en" dirty="0"/>
              <a:t>Future 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215</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Summary</a:t>
            </a:r>
            <a:endParaRPr lang="en" dirty="0"/>
          </a:p>
        </p:txBody>
      </p:sp>
    </p:spTree>
  </p:cSld>
  <p:clrMapOvr>
    <a:masterClrMapping/>
  </p:clrMapOvr>
  <p:transition spd="slow">
    <p:cut/>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dirty="0">
                <a:solidFill>
                  <a:srgbClr val="00B050"/>
                </a:solidFill>
              </a:rPr>
              <a:t>THANKS FOR LISTENING</a:t>
            </a:r>
          </a:p>
          <a:p>
            <a:pPr algn="ctr" rtl="0">
              <a:spcBef>
                <a:spcPts val="0"/>
              </a:spcBef>
              <a:buNone/>
            </a:pPr>
            <a:endParaRPr sz="4800" b="1" dirty="0">
              <a:solidFill>
                <a:srgbClr val="00B050"/>
              </a:solidFill>
            </a:endParaRPr>
          </a:p>
          <a:p>
            <a:pPr lvl="0" algn="ctr" rtl="0">
              <a:spcBef>
                <a:spcPts val="0"/>
              </a:spcBef>
              <a:buNone/>
            </a:pPr>
            <a:r>
              <a:rPr lang="en" sz="9600" b="1" dirty="0">
                <a:solidFill>
                  <a:srgbClr val="00B050"/>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216</a:t>
            </a:fld>
            <a:endParaRPr lang="en"/>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30722" name="Picture 2" descr="https://documents.lucidchart.com/documents/da8ed6fb-f8f6-47be-bab8-d6c441cf30e2/pages/0_0?a=1041&amp;x=5&amp;y=75&amp;w=1210&amp;h=550&amp;store=1&amp;accept=image%2F*&amp;auth=LCA%208e37c37ce84d05f195923360f00bde6b3b2177c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14073" cy="41454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71600"/>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946261097"/>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1506" name="Picture 2" descr="https://documents.lucidchart.com/documents/da8ed6fb-f8f6-47be-bab8-d6c441cf30e2/pages/0_0?a=1043&amp;x=5&amp;y=75&amp;w=1210&amp;h=550&amp;store=1&amp;accept=image%2F*&amp;auth=LCA%20fc6291c907f6050071128d5a4bf6d82ab84995d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986"/>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64667"/>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0482" name="Picture 2" descr="https://documents.lucidchart.com/documents/da8ed6fb-f8f6-47be-bab8-d6c441cf30e2/pages/0_0?a=1045&amp;x=5&amp;y=75&amp;w=1210&amp;h=550&amp;store=1&amp;accept=image%2F*&amp;auth=LCA%20b623f12357b0d45f7968dd209b3235747e6024a5-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5235"/>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408978114"/>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9458" name="Picture 2" descr="https://documents.lucidchart.com/documents/da8ed6fb-f8f6-47be-bab8-d6c441cf30e2/pages/0_0?a=1047&amp;x=5&amp;y=75&amp;w=1210&amp;h=550&amp;store=1&amp;accept=image%2F*&amp;auth=LCA%208952732d8bbc5172a8c337544d3f1b2665bab53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1"/>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629785" y="4765199"/>
            <a:ext cx="2038350" cy="1528762"/>
          </a:xfrm>
          <a:prstGeom prst="rect">
            <a:avLst/>
          </a:prstGeom>
        </p:spPr>
      </p:pic>
    </p:spTree>
    <p:extLst>
      <p:ext uri="{BB962C8B-B14F-4D97-AF65-F5344CB8AC3E}">
        <p14:creationId xmlns:p14="http://schemas.microsoft.com/office/powerpoint/2010/main" val="476609485"/>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8434" name="Picture 2" descr="https://documents.lucidchart.com/documents/da8ed6fb-f8f6-47be-bab8-d6c441cf30e2/pages/0_0?a=1049&amp;x=5&amp;y=75&amp;w=1210&amp;h=550&amp;store=1&amp;accept=image%2F*&amp;auth=LCA%205b2187eceb4c29b1abb11ce4446af938440c79d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3"/>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610420270"/>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7410" name="Picture 2" descr="https://documents.lucidchart.com/documents/da8ed6fb-f8f6-47be-bab8-d6c441cf30e2/pages/0_0?a=1051&amp;x=5&amp;y=75&amp;w=1210&amp;h=550&amp;store=1&amp;accept=image%2F*&amp;auth=LCA%207da1bf056471f2a7a8af95508435761efb678c1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64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119596848"/>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6386" name="Picture 2" descr="https://documents.lucidchart.com/documents/da8ed6fb-f8f6-47be-bab8-d6c441cf30e2/pages/0_0?a=1053&amp;x=5&amp;y=75&amp;w=1210&amp;h=550&amp;store=1&amp;accept=image%2F*&amp;auth=LCA%20dd420bd62f95e7140ba41a1f129ea48ecd3140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6210"/>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76091"/>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5362" name="Picture 2" descr="https://documents.lucidchart.com/documents/da8ed6fb-f8f6-47be-bab8-d6c441cf30e2/pages/0_0?a=1055&amp;x=5&amp;y=75&amp;w=1210&amp;h=550&amp;store=1&amp;accept=image%2F*&amp;auth=LCA%2059f57b6048f6a3a02103fd4818f5c27ae181d95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47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55859713"/>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extLst>
      <p:ext uri="{BB962C8B-B14F-4D97-AF65-F5344CB8AC3E}">
        <p14:creationId xmlns:p14="http://schemas.microsoft.com/office/powerpoint/2010/main" val="1891866887"/>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4338" name="Picture 2" descr="https://documents.lucidchart.com/documents/da8ed6fb-f8f6-47be-bab8-d6c441cf30e2/pages/0_0?a=1057&amp;x=5&amp;y=75&amp;w=1210&amp;h=550&amp;store=1&amp;accept=image%2F*&amp;auth=LCA%20cf744cadc18b3ca30edb800ce61211d8147afb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 y="1219200"/>
            <a:ext cx="9103056" cy="414048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8161"/>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438583"/>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spTree>
    <p:extLst>
      <p:ext uri="{BB962C8B-B14F-4D97-AF65-F5344CB8AC3E}">
        <p14:creationId xmlns:p14="http://schemas.microsoft.com/office/powerpoint/2010/main" val="1976451734"/>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Tree>
    <p:extLst>
      <p:ext uri="{BB962C8B-B14F-4D97-AF65-F5344CB8AC3E}">
        <p14:creationId xmlns:p14="http://schemas.microsoft.com/office/powerpoint/2010/main" val="3721768691"/>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
        <p:nvSpPr>
          <p:cNvPr id="6" name="Shape 1988"/>
          <p:cNvSpPr txBox="1">
            <a:spLocks/>
          </p:cNvSpPr>
          <p:nvPr/>
        </p:nvSpPr>
        <p:spPr>
          <a:xfrm>
            <a:off x="457200" y="2814606"/>
            <a:ext cx="8229600" cy="548293"/>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solidFill>
                  <a:srgbClr val="00D900"/>
                </a:solidFill>
              </a:rPr>
              <a:t>✓ </a:t>
            </a:r>
            <a:r>
              <a:rPr lang="en-US" dirty="0" smtClean="0"/>
              <a:t>Doctor can make prescription easier, more clearly.</a:t>
            </a:r>
            <a:endParaRPr lang="en-US" dirty="0"/>
          </a:p>
        </p:txBody>
      </p:sp>
    </p:spTree>
    <p:extLst>
      <p:ext uri="{BB962C8B-B14F-4D97-AF65-F5344CB8AC3E}">
        <p14:creationId xmlns:p14="http://schemas.microsoft.com/office/powerpoint/2010/main" val="2936802674"/>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Tree>
    <p:extLst>
      <p:ext uri="{BB962C8B-B14F-4D97-AF65-F5344CB8AC3E}">
        <p14:creationId xmlns:p14="http://schemas.microsoft.com/office/powerpoint/2010/main" val="3494428102"/>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a:solidFill>
                  <a:srgbClr val="CC0000"/>
                </a:solidFill>
              </a:rPr>
              <a:t>✘ </a:t>
            </a:r>
            <a:r>
              <a:rPr lang="en" dirty="0"/>
              <a:t>Nurse, doctor have to input to much.</a:t>
            </a:r>
          </a:p>
          <a:p>
            <a:pPr>
              <a:buFont typeface="Arial" panose="020B0604020202020204" pitchFamily="34" charset="0"/>
              <a:buNone/>
            </a:pPr>
            <a:endParaRPr lang="en" dirty="0"/>
          </a:p>
        </p:txBody>
      </p:sp>
    </p:spTree>
    <p:extLst>
      <p:ext uri="{BB962C8B-B14F-4D97-AF65-F5344CB8AC3E}">
        <p14:creationId xmlns:p14="http://schemas.microsoft.com/office/powerpoint/2010/main" val="2151315257"/>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Nurse, doctor have to input to much.</a:t>
            </a:r>
          </a:p>
          <a:p>
            <a:pPr>
              <a:buFont typeface="Arial" panose="020B0604020202020204" pitchFamily="34" charset="0"/>
              <a:buNone/>
            </a:pPr>
            <a:endParaRPr lang="en" dirty="0"/>
          </a:p>
        </p:txBody>
      </p:sp>
      <p:sp>
        <p:nvSpPr>
          <p:cNvPr id="11" name="Shape 2005"/>
          <p:cNvSpPr txBox="1">
            <a:spLocks/>
          </p:cNvSpPr>
          <p:nvPr/>
        </p:nvSpPr>
        <p:spPr>
          <a:xfrm>
            <a:off x="457200" y="342900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In next appointment, doctor can’t know patient following treatment.</a:t>
            </a:r>
          </a:p>
          <a:p>
            <a:pPr>
              <a:buFont typeface="Arial" panose="020B0604020202020204" pitchFamily="34" charset="0"/>
              <a:buNone/>
            </a:pPr>
            <a:endParaRPr lang="en" dirty="0"/>
          </a:p>
        </p:txBody>
      </p:sp>
    </p:spTree>
    <p:extLst>
      <p:ext uri="{BB962C8B-B14F-4D97-AF65-F5344CB8AC3E}">
        <p14:creationId xmlns:p14="http://schemas.microsoft.com/office/powerpoint/2010/main" val="365893859"/>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sp>
        <p:nvSpPr>
          <p:cNvPr id="6" name="Text Placeholder 2"/>
          <p:cNvSpPr>
            <a:spLocks noGrp="1"/>
          </p:cNvSpPr>
          <p:nvPr>
            <p:ph type="body" idx="1"/>
          </p:nvPr>
        </p:nvSpPr>
        <p:spPr>
          <a:xfrm>
            <a:off x="457200" y="1600200"/>
            <a:ext cx="8229600" cy="4967700"/>
          </a:xfrm>
        </p:spPr>
        <p:txBody>
          <a:bodyPr/>
          <a:lstStyle/>
          <a:p>
            <a:r>
              <a:rPr lang="en-US" dirty="0" smtClean="0"/>
              <a:t>Advantage</a:t>
            </a:r>
          </a:p>
          <a:p>
            <a:pPr lvl="1"/>
            <a:r>
              <a:rPr lang="en-US" dirty="0" smtClean="0"/>
              <a:t>Medical procedures is simple</a:t>
            </a:r>
          </a:p>
          <a:p>
            <a:pPr lvl="1"/>
            <a:r>
              <a:rPr lang="en-US" dirty="0" smtClean="0"/>
              <a:t>Doctor easy to custom prescription</a:t>
            </a:r>
          </a:p>
        </p:txBody>
      </p:sp>
    </p:spTree>
    <p:extLst>
      <p:ext uri="{BB962C8B-B14F-4D97-AF65-F5344CB8AC3E}">
        <p14:creationId xmlns:p14="http://schemas.microsoft.com/office/powerpoint/2010/main" val="517439067"/>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sp>
        <p:nvSpPr>
          <p:cNvPr id="6" name="Text Placeholder 2"/>
          <p:cNvSpPr>
            <a:spLocks noGrp="1"/>
          </p:cNvSpPr>
          <p:nvPr>
            <p:ph type="body" idx="1"/>
          </p:nvPr>
        </p:nvSpPr>
        <p:spPr>
          <a:xfrm>
            <a:off x="457200" y="1600200"/>
            <a:ext cx="8229600" cy="4967700"/>
          </a:xfrm>
        </p:spPr>
        <p:txBody>
          <a:bodyPr/>
          <a:lstStyle/>
          <a:p>
            <a:r>
              <a:rPr lang="en-US" dirty="0" smtClean="0"/>
              <a:t>Advantage</a:t>
            </a:r>
          </a:p>
          <a:p>
            <a:pPr lvl="1"/>
            <a:r>
              <a:rPr lang="en-US" dirty="0" smtClean="0"/>
              <a:t>Medical procedures is simple</a:t>
            </a:r>
          </a:p>
          <a:p>
            <a:pPr lvl="1"/>
            <a:r>
              <a:rPr lang="en-US" dirty="0" smtClean="0"/>
              <a:t>Doctor easy to custom prescription</a:t>
            </a:r>
          </a:p>
          <a:p>
            <a:r>
              <a:rPr lang="en-US" dirty="0" smtClean="0"/>
              <a:t>Disadvantage</a:t>
            </a:r>
          </a:p>
          <a:p>
            <a:pPr lvl="1"/>
            <a:r>
              <a:rPr lang="en-US" dirty="0" smtClean="0"/>
              <a:t>No manage medical record.</a:t>
            </a:r>
            <a:endParaRPr lang="en-US" dirty="0"/>
          </a:p>
          <a:p>
            <a:pPr lvl="1"/>
            <a:r>
              <a:rPr lang="en-US" dirty="0"/>
              <a:t>Does not support input put data and suggest </a:t>
            </a:r>
            <a:r>
              <a:rPr lang="en-US" dirty="0" smtClean="0"/>
              <a:t>doctor</a:t>
            </a:r>
            <a:r>
              <a:rPr lang="en-US" dirty="0"/>
              <a:t>.</a:t>
            </a:r>
            <a:endParaRPr lang="en-US" dirty="0" smtClean="0"/>
          </a:p>
          <a:p>
            <a:pPr lvl="1"/>
            <a:r>
              <a:rPr lang="en-US" dirty="0" smtClean="0"/>
              <a:t>Does not support patient in treating.</a:t>
            </a:r>
          </a:p>
          <a:p>
            <a:pPr lvl="1"/>
            <a:r>
              <a:rPr lang="en-US" dirty="0" smtClean="0"/>
              <a:t>Does not tracking patient’s practice data.</a:t>
            </a:r>
            <a:endParaRPr lang="vi-VN" dirty="0"/>
          </a:p>
        </p:txBody>
      </p:sp>
    </p:spTree>
    <p:extLst>
      <p:ext uri="{BB962C8B-B14F-4D97-AF65-F5344CB8AC3E}">
        <p14:creationId xmlns:p14="http://schemas.microsoft.com/office/powerpoint/2010/main" val="1387832733"/>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Wristband</a:t>
            </a:r>
            <a:endParaRPr lang="en" b="1" dirty="0">
              <a:solidFill>
                <a:srgbClr val="00B050"/>
              </a:solidFill>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7624"/>
            <a:ext cx="3810000" cy="214312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187" y="3758811"/>
            <a:ext cx="4161333" cy="2340750"/>
          </a:xfrm>
          <a:prstGeom prst="rect">
            <a:avLst/>
          </a:prstGeom>
        </p:spPr>
      </p:pic>
      <p:sp>
        <p:nvSpPr>
          <p:cNvPr id="5" name="TextBox 4"/>
          <p:cNvSpPr txBox="1"/>
          <p:nvPr/>
        </p:nvSpPr>
        <p:spPr>
          <a:xfrm>
            <a:off x="990600" y="3278088"/>
            <a:ext cx="2034531" cy="400110"/>
          </a:xfrm>
          <a:prstGeom prst="rect">
            <a:avLst/>
          </a:prstGeom>
          <a:noFill/>
        </p:spPr>
        <p:txBody>
          <a:bodyPr wrap="none" rtlCol="0">
            <a:spAutoFit/>
          </a:bodyPr>
          <a:lstStyle/>
          <a:p>
            <a:r>
              <a:rPr lang="en-US" sz="2000" dirty="0" smtClean="0"/>
              <a:t>Number Of Step</a:t>
            </a:r>
            <a:endParaRPr lang="vi-VN" sz="2000" dirty="0"/>
          </a:p>
        </p:txBody>
      </p:sp>
      <p:sp>
        <p:nvSpPr>
          <p:cNvPr id="6" name="TextBox 5"/>
          <p:cNvSpPr txBox="1"/>
          <p:nvPr/>
        </p:nvSpPr>
        <p:spPr>
          <a:xfrm>
            <a:off x="6469237" y="3262699"/>
            <a:ext cx="1127232" cy="400110"/>
          </a:xfrm>
          <a:prstGeom prst="rect">
            <a:avLst/>
          </a:prstGeom>
          <a:noFill/>
        </p:spPr>
        <p:txBody>
          <a:bodyPr wrap="none" rtlCol="0">
            <a:spAutoFit/>
          </a:bodyPr>
          <a:lstStyle/>
          <a:p>
            <a:r>
              <a:rPr lang="en-US" sz="2000" dirty="0" smtClean="0"/>
              <a:t>Calories</a:t>
            </a:r>
            <a:endParaRPr lang="vi-VN" sz="2000" dirty="0"/>
          </a:p>
        </p:txBody>
      </p:sp>
      <p:sp>
        <p:nvSpPr>
          <p:cNvPr id="9" name="TextBox 8"/>
          <p:cNvSpPr txBox="1"/>
          <p:nvPr/>
        </p:nvSpPr>
        <p:spPr>
          <a:xfrm>
            <a:off x="2287808" y="1676400"/>
            <a:ext cx="4745210" cy="1323439"/>
          </a:xfrm>
          <a:prstGeom prst="rect">
            <a:avLst/>
          </a:prstGeom>
          <a:noFill/>
        </p:spPr>
        <p:txBody>
          <a:bodyPr wrap="none" rtlCol="0">
            <a:spAutoFit/>
          </a:bodyPr>
          <a:lstStyle/>
          <a:p>
            <a:r>
              <a:rPr lang="en-US" sz="2000" b="1" dirty="0" smtClean="0"/>
              <a:t>Device name</a:t>
            </a:r>
            <a:r>
              <a:rPr lang="en-US" sz="2000" dirty="0" smtClean="0"/>
              <a:t>: Wristband TW64</a:t>
            </a:r>
          </a:p>
          <a:p>
            <a:r>
              <a:rPr lang="en-US" sz="2000" b="1" dirty="0" smtClean="0"/>
              <a:t>Hardware</a:t>
            </a:r>
            <a:r>
              <a:rPr lang="en-US" sz="2000" dirty="0" smtClean="0"/>
              <a:t>: Bluetooth 4.0</a:t>
            </a:r>
          </a:p>
          <a:p>
            <a:r>
              <a:rPr lang="en-US" sz="2000" b="1" dirty="0" smtClean="0"/>
              <a:t>Memory</a:t>
            </a:r>
            <a:r>
              <a:rPr lang="en-US" sz="2000" dirty="0" smtClean="0"/>
              <a:t>: 64KB</a:t>
            </a:r>
          </a:p>
          <a:p>
            <a:r>
              <a:rPr lang="en-US" sz="2000" b="1" dirty="0" smtClean="0"/>
              <a:t>Bluetooth Connection</a:t>
            </a:r>
            <a:r>
              <a:rPr lang="en-US" sz="2000" dirty="0" smtClean="0"/>
              <a:t>: BLE Supported</a:t>
            </a:r>
            <a:endParaRPr lang="vi-VN" sz="2000" dirty="0"/>
          </a:p>
        </p:txBody>
      </p:sp>
    </p:spTree>
    <p:extLst>
      <p:ext uri="{BB962C8B-B14F-4D97-AF65-F5344CB8AC3E}">
        <p14:creationId xmlns:p14="http://schemas.microsoft.com/office/powerpoint/2010/main" val="744558788"/>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1" name="Shape 51"/>
          <p:cNvSpPr txBox="1">
            <a:spLocks noGrp="1"/>
          </p:cNvSpPr>
          <p:nvPr>
            <p:ph type="body" idx="1"/>
          </p:nvPr>
        </p:nvSpPr>
        <p:spPr>
          <a:xfrm>
            <a:off x="533401" y="1659000"/>
            <a:ext cx="8153524" cy="4840199"/>
          </a:xfrm>
          <a:prstGeom prst="rect">
            <a:avLst/>
          </a:prstGeom>
        </p:spPr>
        <p:txBody>
          <a:bodyPr lIns="91425" tIns="91425" rIns="91425" bIns="91425" anchor="t" anchorCtr="0">
            <a:noAutofit/>
          </a:bodyPr>
          <a:lstStyle/>
          <a:p>
            <a:pPr marL="685800" indent="-457200"/>
            <a:r>
              <a:rPr lang="en" b="1" dirty="0" smtClean="0"/>
              <a:t>Ho Chi Minh Traditional Medical Hospital</a:t>
            </a:r>
          </a:p>
          <a:p>
            <a:pPr marL="228600" indent="0">
              <a:buNone/>
            </a:pPr>
            <a:r>
              <a:rPr lang="en" dirty="0" smtClean="0"/>
              <a:t>(Bệnh viện Y Học Cổ Truyền thành phố Hồ Chí Minh) </a:t>
            </a:r>
          </a:p>
          <a:p>
            <a:pPr marL="685800" indent="-457200"/>
            <a:r>
              <a:rPr lang="en" b="1" dirty="0" smtClean="0"/>
              <a:t>Ho Chi Minh Nutrition Center</a:t>
            </a:r>
          </a:p>
          <a:p>
            <a:pPr marL="228600" indent="0">
              <a:buNone/>
            </a:pPr>
            <a:r>
              <a:rPr lang="en" dirty="0" smtClean="0"/>
              <a:t>(Trung tâm dinh dưỡng thành phố Hồ Chí Minh)</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a:t>
            </a:fld>
            <a:endParaRPr lang="en"/>
          </a:p>
        </p:txBody>
      </p:sp>
    </p:spTree>
    <p:extLst>
      <p:ext uri="{BB962C8B-B14F-4D97-AF65-F5344CB8AC3E}">
        <p14:creationId xmlns:p14="http://schemas.microsoft.com/office/powerpoint/2010/main" val="1238160584"/>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spTree>
    <p:extLst>
      <p:ext uri="{BB962C8B-B14F-4D97-AF65-F5344CB8AC3E}">
        <p14:creationId xmlns:p14="http://schemas.microsoft.com/office/powerpoint/2010/main" val="4202910695"/>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1026" name="Picture 2" descr="https://documents.lucidchart.com/documents/11c01d4a-cd2d-402a-8289-4138dbed1e48/pages/0_0?a=492&amp;x=50&amp;y=65&amp;w=1100&amp;h=770&amp;store=1&amp;accept=image%2F*&amp;auth=LCA%2014bc0daea01f2cecd4cfa740131db403e32733d3-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503513"/>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426469"/>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599630"/>
      </p:ext>
    </p:extLst>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262449"/>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5122" name="Picture 2" descr="https://documents.lucidchart.com/documents/11c01d4a-cd2d-402a-8289-4138dbed1e48/pages/0_0?a=500&amp;x=50&amp;y=65&amp;w=1100&amp;h=770&amp;store=1&amp;accept=image%2F*&amp;auth=LCA%20bdbb5231b3cb354e746e6b07993a25a3ce6c3bcc-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701466"/>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4098" name="Picture 2" descr="https://documents.lucidchart.com/documents/11c01d4a-cd2d-402a-8289-4138dbed1e48/pages/0_0?a=503&amp;x=50&amp;y=65&amp;w=1100&amp;h=770&amp;store=1&amp;accept=image%2F*&amp;auth=LCA%20b32caa22c30bb1f8dcff96c575a3caa540d33e01-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10862"/>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83595"/>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21650"/>
      </p:ext>
    </p:extLst>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0"/>
            <a:ext cx="8229600" cy="1143000"/>
          </a:xfrm>
        </p:spPr>
        <p:txBody>
          <a:bodyPr/>
          <a:lstStyle/>
          <a:p>
            <a:r>
              <a:rPr lang="en-US" b="1" dirty="0" smtClean="0">
                <a:solidFill>
                  <a:srgbClr val="00B050"/>
                </a:solidFill>
              </a:rPr>
              <a:t>Advantage</a:t>
            </a:r>
            <a:endParaRPr lang="vi-VN" b="1" dirty="0">
              <a:solidFill>
                <a:srgbClr val="00B050"/>
              </a:solidFill>
            </a:endParaRPr>
          </a:p>
        </p:txBody>
      </p:sp>
    </p:spTree>
    <p:extLst>
      <p:ext uri="{BB962C8B-B14F-4D97-AF65-F5344CB8AC3E}">
        <p14:creationId xmlns:p14="http://schemas.microsoft.com/office/powerpoint/2010/main" val="10925399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026" name="Picture 2" descr="https://documents.lucidchart.com/documents/da8ed6fb-f8f6-47be-bab8-d6c441cf30e2/pages/0_0?a=613&amp;x=5&amp;y=75&amp;w=1210&amp;h=550&amp;store=1&amp;accept=image%2F*&amp;auth=LCA%207653f034f05ab9918b9fbf07c97ca4b508d7e03d-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5837"/>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787161"/>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49433"/>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3" name="Content Placeholder 2"/>
          <p:cNvSpPr>
            <a:spLocks noGrp="1"/>
          </p:cNvSpPr>
          <p:nvPr>
            <p:ph idx="1"/>
          </p:nvPr>
        </p:nvSpPr>
        <p:spPr>
          <a:xfrm>
            <a:off x="457200" y="1600201"/>
            <a:ext cx="8229600" cy="685800"/>
          </a:xfrm>
        </p:spPr>
        <p:txBody>
          <a:bodyPr/>
          <a:lstStyle/>
          <a:p>
            <a:r>
              <a:rPr lang="en-US" dirty="0" smtClean="0"/>
              <a:t>Manage medical record</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2362200"/>
            <a:ext cx="914400" cy="914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 y="3753286"/>
            <a:ext cx="2438095" cy="2438095"/>
          </a:xfrm>
          <a:prstGeom prst="rect">
            <a:avLst/>
          </a:prstGeom>
        </p:spPr>
      </p:pic>
      <p:cxnSp>
        <p:nvCxnSpPr>
          <p:cNvPr id="8" name="Straight Arrow Connector 7"/>
          <p:cNvCxnSpPr>
            <a:stCxn id="6" idx="3"/>
            <a:endCxn id="5" idx="1"/>
          </p:cNvCxnSpPr>
          <p:nvPr/>
        </p:nvCxnSpPr>
        <p:spPr>
          <a:xfrm flipV="1">
            <a:off x="3123895" y="4949588"/>
            <a:ext cx="2214654" cy="227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295629" y="4534174"/>
            <a:ext cx="1983748" cy="369332"/>
          </a:xfrm>
          <a:prstGeom prst="rect">
            <a:avLst/>
          </a:prstGeom>
          <a:noFill/>
        </p:spPr>
        <p:txBody>
          <a:bodyPr wrap="none" rtlCol="0">
            <a:spAutoFit/>
          </a:bodyPr>
          <a:lstStyle/>
          <a:p>
            <a:r>
              <a:rPr lang="en-US" dirty="0" err="1" smtClean="0"/>
              <a:t>Nguyễn</a:t>
            </a:r>
            <a:r>
              <a:rPr lang="en-US" dirty="0" smtClean="0"/>
              <a:t> </a:t>
            </a:r>
            <a:r>
              <a:rPr lang="en-US" dirty="0" err="1" smtClean="0"/>
              <a:t>Trung</a:t>
            </a:r>
            <a:r>
              <a:rPr lang="en-US" dirty="0" smtClean="0"/>
              <a:t> Nam</a:t>
            </a:r>
            <a:endParaRPr lang="vi-VN" dirty="0"/>
          </a:p>
        </p:txBody>
      </p:sp>
      <p:cxnSp>
        <p:nvCxnSpPr>
          <p:cNvPr id="14" name="Straight Arrow Connector 13"/>
          <p:cNvCxnSpPr/>
          <p:nvPr/>
        </p:nvCxnSpPr>
        <p:spPr>
          <a:xfrm flipV="1">
            <a:off x="7010400" y="3429000"/>
            <a:ext cx="3048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162800" y="3505200"/>
            <a:ext cx="3810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9484" y="2861018"/>
            <a:ext cx="538162" cy="538162"/>
          </a:xfrm>
          <a:prstGeom prst="rect">
            <a:avLst/>
          </a:prstGeom>
        </p:spPr>
      </p:pic>
      <p:pic>
        <p:nvPicPr>
          <p:cNvPr id="1026" name="Picture 2" descr="C:\Program Files (x86)\Microsoft Office\MEDIA\OFFICE14\Bullets\BD21301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3308" y="2986087"/>
            <a:ext cx="290513" cy="290513"/>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12954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smtClean="0">
                <a:solidFill>
                  <a:srgbClr val="00B050"/>
                </a:solidFill>
              </a:rPr>
              <a:t>Advantage</a:t>
            </a:r>
            <a:endParaRPr lang="vi-VN" b="1" dirty="0">
              <a:solidFill>
                <a:srgbClr val="00B050"/>
              </a:solidFill>
            </a:endParaRPr>
          </a:p>
        </p:txBody>
      </p:sp>
    </p:spTree>
    <p:extLst>
      <p:ext uri="{BB962C8B-B14F-4D97-AF65-F5344CB8AC3E}">
        <p14:creationId xmlns:p14="http://schemas.microsoft.com/office/powerpoint/2010/main" val="37415515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a:xfrm>
            <a:off x="1295400" y="25401"/>
            <a:ext cx="8229600" cy="1143000"/>
          </a:xfrm>
        </p:spPr>
        <p:txBody>
          <a:bodyPr/>
          <a:lstStyle/>
          <a:p>
            <a:r>
              <a:rPr lang="en-US" b="1" dirty="0" smtClean="0">
                <a:solidFill>
                  <a:srgbClr val="00B050"/>
                </a:solidFill>
              </a:rPr>
              <a:t>Advantage</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a:bodyPr>
          <a:lstStyle/>
          <a:p>
            <a:r>
              <a:rPr lang="en-US" dirty="0" smtClean="0"/>
              <a:t>Suggest regimen to doctor</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0593788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1"/>
            <a:ext cx="8229600" cy="1143000"/>
          </a:xfrm>
        </p:spPr>
        <p:txBody>
          <a:bodyPr/>
          <a:lstStyle/>
          <a:p>
            <a:r>
              <a:rPr lang="en-US" b="1" dirty="0" smtClean="0">
                <a:solidFill>
                  <a:srgbClr val="00B050"/>
                </a:solidFill>
              </a:rPr>
              <a:t>Advantage</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fontScale="92500" lnSpcReduction="20000"/>
          </a:bodyPr>
          <a:lstStyle/>
          <a:p>
            <a:r>
              <a:rPr lang="en-US" dirty="0" smtClean="0"/>
              <a:t>Support doctor make food ingredient, prescription.</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2134862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a:xfrm>
            <a:off x="1447800" y="1"/>
            <a:ext cx="8229600" cy="1143000"/>
          </a:xfrm>
        </p:spPr>
        <p:txBody>
          <a:bodyPr/>
          <a:lstStyle/>
          <a:p>
            <a:r>
              <a:rPr lang="en-US" b="1" dirty="0" smtClean="0">
                <a:solidFill>
                  <a:srgbClr val="00B050"/>
                </a:solidFill>
              </a:rPr>
              <a:t>Advantage</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smtClean="0"/>
              <a:t>Tracking patient’s practice data</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41657783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Tree>
    <p:extLst>
      <p:ext uri="{BB962C8B-B14F-4D97-AF65-F5344CB8AC3E}">
        <p14:creationId xmlns:p14="http://schemas.microsoft.com/office/powerpoint/2010/main" val="796094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smtClean="0"/>
              <a:t>Register examination</a:t>
            </a:r>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12" y="2557462"/>
            <a:ext cx="2619375" cy="1743075"/>
          </a:xfrm>
          <a:prstGeom prst="rect">
            <a:avLst/>
          </a:prstGeom>
        </p:spPr>
      </p:pic>
    </p:spTree>
    <p:extLst>
      <p:ext uri="{BB962C8B-B14F-4D97-AF65-F5344CB8AC3E}">
        <p14:creationId xmlns:p14="http://schemas.microsoft.com/office/powerpoint/2010/main" val="23900772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food </a:t>
            </a:r>
            <a:r>
              <a:rPr lang="en-US" dirty="0" smtClean="0"/>
              <a:t>ingredient</a:t>
            </a:r>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286000"/>
            <a:ext cx="4572000" cy="3213100"/>
          </a:xfrm>
          <a:prstGeom prst="rect">
            <a:avLst/>
          </a:prstGeom>
        </p:spPr>
      </p:pic>
    </p:spTree>
    <p:extLst>
      <p:ext uri="{BB962C8B-B14F-4D97-AF65-F5344CB8AC3E}">
        <p14:creationId xmlns:p14="http://schemas.microsoft.com/office/powerpoint/2010/main" val="4356900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Suggest treatment</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9077" y="2057400"/>
            <a:ext cx="2993180" cy="3200400"/>
          </a:xfrm>
          <a:prstGeom prst="rect">
            <a:avLst/>
          </a:prstGeom>
        </p:spPr>
      </p:pic>
    </p:spTree>
    <p:extLst>
      <p:ext uri="{BB962C8B-B14F-4D97-AF65-F5344CB8AC3E}">
        <p14:creationId xmlns:p14="http://schemas.microsoft.com/office/powerpoint/2010/main" val="38657030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0"/>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prescription</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2362200"/>
            <a:ext cx="2895600" cy="3860800"/>
          </a:xfrm>
          <a:prstGeom prst="rect">
            <a:avLst/>
          </a:prstGeom>
        </p:spPr>
      </p:pic>
    </p:spTree>
    <p:extLst>
      <p:ext uri="{BB962C8B-B14F-4D97-AF65-F5344CB8AC3E}">
        <p14:creationId xmlns:p14="http://schemas.microsoft.com/office/powerpoint/2010/main" val="8001425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a:t>Remind patient in treating</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886200"/>
            <a:ext cx="2162908" cy="216290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7227" y="2913166"/>
            <a:ext cx="1517650" cy="8112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7973" y="2631738"/>
            <a:ext cx="1092628" cy="1092628"/>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8800" y="2773698"/>
            <a:ext cx="1267557" cy="950668"/>
          </a:xfrm>
          <a:prstGeom prst="rect">
            <a:avLst/>
          </a:prstGeom>
        </p:spPr>
      </p:pic>
    </p:spTree>
    <p:extLst>
      <p:ext uri="{BB962C8B-B14F-4D97-AF65-F5344CB8AC3E}">
        <p14:creationId xmlns:p14="http://schemas.microsoft.com/office/powerpoint/2010/main" val="33454700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2050" name="Picture 2" descr="https://documents.lucidchart.com/documents/da8ed6fb-f8f6-47be-bab8-d6c441cf30e2/pages/0_0?a=615&amp;x=5&amp;y=75&amp;w=1210&amp;h=550&amp;store=1&amp;accept=image%2F*&amp;auth=LCA%204f43b98ab27de9e4420b9a33206995edb43a4f3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49248" y="4360848"/>
            <a:ext cx="2946400" cy="2047904"/>
          </a:xfrm>
          <a:prstGeom prst="rect">
            <a:avLst/>
          </a:prstGeom>
        </p:spPr>
      </p:pic>
    </p:spTree>
    <p:extLst>
      <p:ext uri="{BB962C8B-B14F-4D97-AF65-F5344CB8AC3E}">
        <p14:creationId xmlns:p14="http://schemas.microsoft.com/office/powerpoint/2010/main" val="2803433644"/>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Get patient’s practice data</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13495504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Tree>
    <p:extLst>
      <p:ext uri="{BB962C8B-B14F-4D97-AF65-F5344CB8AC3E}">
        <p14:creationId xmlns:p14="http://schemas.microsoft.com/office/powerpoint/2010/main" val="294345431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0"/>
            <a:ext cx="8229600" cy="2590800"/>
          </a:xfrm>
        </p:spPr>
        <p:txBody>
          <a:bodyPr>
            <a:normAutofit/>
          </a:bodyPr>
          <a:lstStyle/>
          <a:p>
            <a:r>
              <a:rPr lang="en-US" dirty="0" smtClean="0"/>
              <a:t>Standard regimen has been provided by Dr. Nguyen Van </a:t>
            </a:r>
            <a:r>
              <a:rPr lang="en-US" dirty="0" err="1" smtClean="0"/>
              <a:t>Phuc</a:t>
            </a:r>
            <a:endParaRPr lang="en-US" dirty="0" smtClean="0"/>
          </a:p>
          <a:p>
            <a:endParaRPr lang="vi-V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85159" y="3467371"/>
            <a:ext cx="3500475" cy="26253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804483" y="3467372"/>
            <a:ext cx="3500476" cy="262535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880100" y="3418787"/>
            <a:ext cx="3556000" cy="2667000"/>
          </a:xfrm>
          <a:prstGeom prst="rect">
            <a:avLst/>
          </a:prstGeom>
        </p:spPr>
      </p:pic>
    </p:spTree>
    <p:extLst>
      <p:ext uri="{BB962C8B-B14F-4D97-AF65-F5344CB8AC3E}">
        <p14:creationId xmlns:p14="http://schemas.microsoft.com/office/powerpoint/2010/main" val="17873901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685800"/>
          </a:xfrm>
        </p:spPr>
        <p:txBody>
          <a:bodyPr/>
          <a:lstStyle/>
          <a:p>
            <a:r>
              <a:rPr lang="en-US" dirty="0" smtClean="0"/>
              <a:t>Treating with patient 20 – 60 ages.</a:t>
            </a:r>
          </a:p>
          <a:p>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2743199"/>
            <a:ext cx="2142857" cy="214285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0" y="2743199"/>
            <a:ext cx="2143125" cy="2143125"/>
          </a:xfrm>
          <a:prstGeom prst="rect">
            <a:avLst/>
          </a:prstGeom>
        </p:spPr>
      </p:pic>
    </p:spTree>
    <p:extLst>
      <p:ext uri="{BB962C8B-B14F-4D97-AF65-F5344CB8AC3E}">
        <p14:creationId xmlns:p14="http://schemas.microsoft.com/office/powerpoint/2010/main" val="41158646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1143000"/>
          </a:xfrm>
        </p:spPr>
        <p:txBody>
          <a:bodyPr/>
          <a:lstStyle/>
          <a:p>
            <a:r>
              <a:rPr lang="en-US" dirty="0"/>
              <a:t>System doesn’t support patient make appointment with doctor.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04" y="3421038"/>
            <a:ext cx="2438095" cy="24380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3382785"/>
            <a:ext cx="1819275" cy="2514600"/>
          </a:xfrm>
          <a:prstGeom prst="rect">
            <a:avLst/>
          </a:prstGeom>
        </p:spPr>
      </p:pic>
      <p:cxnSp>
        <p:nvCxnSpPr>
          <p:cNvPr id="7" name="Straight Arrow Connector 6"/>
          <p:cNvCxnSpPr>
            <a:stCxn id="4" idx="3"/>
            <a:endCxn id="5" idx="1"/>
          </p:cNvCxnSpPr>
          <p:nvPr/>
        </p:nvCxnSpPr>
        <p:spPr>
          <a:xfrm flipV="1">
            <a:off x="3366599" y="4640085"/>
            <a:ext cx="1738801" cy="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366599" y="3962400"/>
            <a:ext cx="1552797" cy="369332"/>
          </a:xfrm>
          <a:prstGeom prst="rect">
            <a:avLst/>
          </a:prstGeom>
          <a:noFill/>
        </p:spPr>
        <p:txBody>
          <a:bodyPr wrap="none" rtlCol="0">
            <a:spAutoFit/>
          </a:bodyPr>
          <a:lstStyle/>
          <a:p>
            <a:r>
              <a:rPr lang="en-US" dirty="0" smtClean="0"/>
              <a:t>Setup meeting</a:t>
            </a:r>
            <a:endParaRPr lang="vi-VN" dirty="0"/>
          </a:p>
        </p:txBody>
      </p:sp>
      <p:cxnSp>
        <p:nvCxnSpPr>
          <p:cNvPr id="10" name="Straight Connector 9"/>
          <p:cNvCxnSpPr/>
          <p:nvPr/>
        </p:nvCxnSpPr>
        <p:spPr>
          <a:xfrm>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flipV="1">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744684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65</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546629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66</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91220176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meet doctor.</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67</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0"/>
            <a:ext cx="2018354" cy="2358991"/>
          </a:xfrm>
          <a:prstGeom prst="rect">
            <a:avLst/>
          </a:prstGeom>
        </p:spPr>
      </p:pic>
      <p:sp>
        <p:nvSpPr>
          <p:cNvPr id="12" name="TextBox 11"/>
          <p:cNvSpPr txBox="1"/>
          <p:nvPr/>
        </p:nvSpPr>
        <p:spPr>
          <a:xfrm>
            <a:off x="6180367" y="5835704"/>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32065306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a:t> </a:t>
            </a:r>
            <a:r>
              <a:rPr lang="en-US" dirty="0" smtClean="0"/>
              <a:t>do treating at home with mobile application.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68</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Shape 161"/>
          <p:cNvGrpSpPr/>
          <p:nvPr/>
        </p:nvGrpSpPr>
        <p:grpSpPr>
          <a:xfrm>
            <a:off x="5229254" y="3364386"/>
            <a:ext cx="2835420" cy="2943542"/>
            <a:chOff x="2841325" y="2799900"/>
            <a:chExt cx="1788155" cy="1639500"/>
          </a:xfrm>
        </p:grpSpPr>
        <p:pic>
          <p:nvPicPr>
            <p:cNvPr id="13" name="Shape 162"/>
            <p:cNvPicPr preferRelativeResize="0"/>
            <p:nvPr/>
          </p:nvPicPr>
          <p:blipFill>
            <a:blip r:embed="rId5">
              <a:alphaModFix/>
            </a:blip>
            <a:stretch>
              <a:fillRect/>
            </a:stretch>
          </p:blipFill>
          <p:spPr>
            <a:xfrm>
              <a:off x="2841325" y="2799900"/>
              <a:ext cx="1788155" cy="1219199"/>
            </a:xfrm>
            <a:prstGeom prst="rect">
              <a:avLst/>
            </a:prstGeom>
            <a:noFill/>
            <a:ln>
              <a:noFill/>
            </a:ln>
          </p:spPr>
        </p:pic>
        <p:sp>
          <p:nvSpPr>
            <p:cNvPr id="15"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spTree>
    <p:extLst>
      <p:ext uri="{BB962C8B-B14F-4D97-AF65-F5344CB8AC3E}">
        <p14:creationId xmlns:p14="http://schemas.microsoft.com/office/powerpoint/2010/main" val="7842394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 at next appointment.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69</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8118012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3074" name="Picture 2" descr="https://documents.lucidchart.com/documents/da8ed6fb-f8f6-47be-bab8-d6c441cf30e2/pages/0_0?a=617&amp;x=5&amp;y=75&amp;w=1210&amp;h=550&amp;store=1&amp;accept=image%2F*&amp;auth=LCA%207de91ec4c8a4f44b9c57ff340ab8563e4aa47b4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61261"/>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Medical Record</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70</a:t>
            </a:fld>
            <a:endParaRPr lang="en"/>
          </a:p>
        </p:txBody>
      </p:sp>
    </p:spTree>
    <p:extLst>
      <p:ext uri="{BB962C8B-B14F-4D97-AF65-F5344CB8AC3E}">
        <p14:creationId xmlns:p14="http://schemas.microsoft.com/office/powerpoint/2010/main" val="1144298567"/>
      </p:ext>
    </p:extLst>
  </p:cSld>
  <p:clrMapOvr>
    <a:masterClrMapping/>
  </p:clrMapOvr>
  <p:transition spd="slow">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71</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73784771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72</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45353" y="3316078"/>
            <a:ext cx="793143" cy="369428"/>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t>1..*</a:t>
            </a:r>
            <a:endParaRPr lang="en" sz="2400" b="1" dirty="0"/>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1" name="Title 30"/>
          <p:cNvSpPr>
            <a:spLocks noGrp="1"/>
          </p:cNvSpPr>
          <p:nvPr>
            <p:ph type="title"/>
          </p:nvPr>
        </p:nvSpPr>
        <p:spPr/>
        <p:txBody>
          <a:bodyPr/>
          <a:lstStyle/>
          <a:p>
            <a:endParaRPr lang="en-US"/>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08603828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73</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5323812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74</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4992520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75</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1240347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76</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8925558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4874706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9293891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1064604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4098" name="Picture 2" descr="https://documents.lucidchart.com/documents/da8ed6fb-f8f6-47be-bab8-d6c441cf30e2/pages/0_0?a=619&amp;x=5&amp;y=75&amp;w=1210&amp;h=550&amp;store=1&amp;accept=image%2F*&amp;auth=LCA%2097c83583413d26c2ecba987bf8a206e99d8e3cc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0329"/>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523805"/>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7850045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81</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stretch>
            <a:fillRect/>
          </a:stretch>
        </p:blipFill>
        <p:spPr>
          <a:xfrm>
            <a:off x="16790" y="1219201"/>
            <a:ext cx="9127210" cy="5438095"/>
          </a:xfrm>
          <a:prstGeom prst="rect">
            <a:avLst/>
          </a:prstGeom>
        </p:spPr>
      </p:pic>
    </p:spTree>
    <p:extLst>
      <p:ext uri="{BB962C8B-B14F-4D97-AF65-F5344CB8AC3E}">
        <p14:creationId xmlns:p14="http://schemas.microsoft.com/office/powerpoint/2010/main" val="226397325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82</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Tree>
    <p:extLst>
      <p:ext uri="{BB962C8B-B14F-4D97-AF65-F5344CB8AC3E}">
        <p14:creationId xmlns:p14="http://schemas.microsoft.com/office/powerpoint/2010/main" val="267128141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640799"/>
      </p:ext>
    </p:extLst>
  </p:cSld>
  <p:clrMapOvr>
    <a:masterClrMapping/>
  </p:clrMapOvr>
  <p:transition spd="slow">
    <p:cu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1: </a:t>
            </a:r>
            <a:r>
              <a:rPr lang="en-US" dirty="0" smtClean="0"/>
              <a:t>Nurse register examination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84</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spTree>
    <p:extLst>
      <p:ext uri="{BB962C8B-B14F-4D97-AF65-F5344CB8AC3E}">
        <p14:creationId xmlns:p14="http://schemas.microsoft.com/office/powerpoint/2010/main" val="264689050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743631"/>
      </p:ext>
    </p:extLst>
  </p:cSld>
  <p:clrMapOvr>
    <a:masterClrMapping/>
  </p:clrMapOvr>
  <p:transition spd="slow">
    <p:cu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2: </a:t>
            </a:r>
            <a:r>
              <a:rPr lang="en-US" dirty="0" smtClean="0"/>
              <a:t>Nutrition doctor make nutritional survey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86</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5330970" y="5718847"/>
            <a:ext cx="3280065" cy="584775"/>
          </a:xfrm>
          <a:prstGeom prst="rect">
            <a:avLst/>
          </a:prstGeom>
          <a:noFill/>
        </p:spPr>
        <p:txBody>
          <a:bodyPr wrap="none" rtlCol="0">
            <a:spAutoFit/>
          </a:bodyPr>
          <a:lstStyle/>
          <a:p>
            <a:r>
              <a:rPr lang="en-US" sz="3200" b="1" dirty="0" smtClean="0"/>
              <a:t>Nutrition doctor</a:t>
            </a:r>
            <a:endParaRPr lang="en-US" sz="3200" b="1" dirty="0"/>
          </a:p>
        </p:txBody>
      </p:sp>
    </p:spTree>
    <p:extLst>
      <p:ext uri="{BB962C8B-B14F-4D97-AF65-F5344CB8AC3E}">
        <p14:creationId xmlns:p14="http://schemas.microsoft.com/office/powerpoint/2010/main" val="358530587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Regimen</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87</a:t>
            </a:fld>
            <a:endParaRPr lang="en"/>
          </a:p>
        </p:txBody>
      </p:sp>
    </p:spTree>
    <p:extLst>
      <p:ext uri="{BB962C8B-B14F-4D97-AF65-F5344CB8AC3E}">
        <p14:creationId xmlns:p14="http://schemas.microsoft.com/office/powerpoint/2010/main" val="616329286"/>
      </p:ext>
    </p:extLst>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88</a:t>
            </a:fld>
            <a:endParaRPr lang="en"/>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693468" cy="359129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822342"/>
            <a:ext cx="2698311" cy="3597748"/>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5005" y="1828800"/>
            <a:ext cx="2693468" cy="3591290"/>
          </a:xfrm>
          <a:prstGeom prst="rect">
            <a:avLst/>
          </a:prstGeom>
        </p:spPr>
      </p:pic>
    </p:spTree>
    <p:extLst>
      <p:ext uri="{BB962C8B-B14F-4D97-AF65-F5344CB8AC3E}">
        <p14:creationId xmlns:p14="http://schemas.microsoft.com/office/powerpoint/2010/main" val="382507247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89</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2058483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2290" name="Picture 2" descr="https://documents.lucidchart.com/documents/da8ed6fb-f8f6-47be-bab8-d6c441cf30e2/pages/0_0?a=621&amp;x=5&amp;y=75&amp;w=1210&amp;h=550&amp;store=1&amp;accept=image%2F*&amp;auth=LCA%20154b00122a53770b0bcca7b84006907f2b8b085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081285"/>
      </p:ext>
    </p:extLst>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90</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70545687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91</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41862393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92</a:t>
            </a:fld>
            <a:endParaRPr lang="en"/>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 Suggestion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22" y="2248863"/>
            <a:ext cx="2378858" cy="2780338"/>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2419832"/>
            <a:ext cx="2438400" cy="2438400"/>
          </a:xfrm>
          <a:prstGeom prst="rect">
            <a:avLst/>
          </a:prstGeom>
        </p:spPr>
      </p:pic>
      <p:sp>
        <p:nvSpPr>
          <p:cNvPr id="42" name="Right Arrow 41"/>
          <p:cNvSpPr/>
          <p:nvPr/>
        </p:nvSpPr>
        <p:spPr>
          <a:xfrm>
            <a:off x="3016751" y="3065014"/>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rot="10800000">
            <a:off x="3016750" y="3971448"/>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7918" y="2096850"/>
            <a:ext cx="968163" cy="968163"/>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2664" y="4737715"/>
            <a:ext cx="1300162" cy="1300162"/>
          </a:xfrm>
          <a:prstGeom prst="rect">
            <a:avLst/>
          </a:prstGeom>
        </p:spPr>
      </p:pic>
      <p:sp>
        <p:nvSpPr>
          <p:cNvPr id="46" name="TextBox 45"/>
          <p:cNvSpPr txBox="1"/>
          <p:nvPr/>
        </p:nvSpPr>
        <p:spPr>
          <a:xfrm>
            <a:off x="5812968" y="5095408"/>
            <a:ext cx="2852063" cy="584775"/>
          </a:xfrm>
          <a:prstGeom prst="rect">
            <a:avLst/>
          </a:prstGeom>
          <a:noFill/>
        </p:spPr>
        <p:txBody>
          <a:bodyPr wrap="none" rtlCol="0">
            <a:spAutoFit/>
          </a:bodyPr>
          <a:lstStyle/>
          <a:p>
            <a:r>
              <a:rPr lang="en-US" sz="3200" b="1" dirty="0" smtClean="0"/>
              <a:t>HSTS System</a:t>
            </a:r>
            <a:endParaRPr lang="en-US" sz="3200" b="1" dirty="0"/>
          </a:p>
        </p:txBody>
      </p:sp>
    </p:spTree>
    <p:extLst>
      <p:ext uri="{BB962C8B-B14F-4D97-AF65-F5344CB8AC3E}">
        <p14:creationId xmlns:p14="http://schemas.microsoft.com/office/powerpoint/2010/main" val="170177389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93</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5" name="Picture 4"/>
          <p:cNvPicPr>
            <a:picLocks noChangeAspect="1"/>
          </p:cNvPicPr>
          <p:nvPr/>
        </p:nvPicPr>
        <p:blipFill>
          <a:blip r:embed="rId4"/>
          <a:stretch>
            <a:fillRect/>
          </a:stretch>
        </p:blipFill>
        <p:spPr>
          <a:xfrm>
            <a:off x="228600" y="1272569"/>
            <a:ext cx="8783831" cy="4705103"/>
          </a:xfrm>
          <a:prstGeom prst="rect">
            <a:avLst/>
          </a:prstGeom>
        </p:spPr>
      </p:pic>
      <p:grpSp>
        <p:nvGrpSpPr>
          <p:cNvPr id="7" name="Shape 309"/>
          <p:cNvGrpSpPr/>
          <p:nvPr/>
        </p:nvGrpSpPr>
        <p:grpSpPr>
          <a:xfrm>
            <a:off x="7008992" y="1272402"/>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Tree>
    <p:extLst>
      <p:ext uri="{BB962C8B-B14F-4D97-AF65-F5344CB8AC3E}">
        <p14:creationId xmlns:p14="http://schemas.microsoft.com/office/powerpoint/2010/main" val="143204093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94</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6" name="Picture 5"/>
          <p:cNvPicPr>
            <a:picLocks noChangeAspect="1"/>
          </p:cNvPicPr>
          <p:nvPr/>
        </p:nvPicPr>
        <p:blipFill>
          <a:blip r:embed="rId4"/>
          <a:stretch>
            <a:fillRect/>
          </a:stretch>
        </p:blipFill>
        <p:spPr>
          <a:xfrm>
            <a:off x="-122590" y="1229973"/>
            <a:ext cx="9876190" cy="4961905"/>
          </a:xfrm>
          <a:prstGeom prst="rect">
            <a:avLst/>
          </a:prstGeom>
        </p:spPr>
      </p:pic>
    </p:spTree>
    <p:extLst>
      <p:ext uri="{BB962C8B-B14F-4D97-AF65-F5344CB8AC3E}">
        <p14:creationId xmlns:p14="http://schemas.microsoft.com/office/powerpoint/2010/main" val="384189966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95</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5" name="Picture 4"/>
          <p:cNvPicPr>
            <a:picLocks noChangeAspect="1"/>
          </p:cNvPicPr>
          <p:nvPr/>
        </p:nvPicPr>
        <p:blipFill>
          <a:blip r:embed="rId4"/>
          <a:stretch>
            <a:fillRect/>
          </a:stretch>
        </p:blipFill>
        <p:spPr>
          <a:xfrm>
            <a:off x="-104191" y="1219200"/>
            <a:ext cx="9352381" cy="5066667"/>
          </a:xfrm>
          <a:prstGeom prst="rect">
            <a:avLst/>
          </a:prstGeom>
        </p:spPr>
      </p:pic>
    </p:spTree>
    <p:extLst>
      <p:ext uri="{BB962C8B-B14F-4D97-AF65-F5344CB8AC3E}">
        <p14:creationId xmlns:p14="http://schemas.microsoft.com/office/powerpoint/2010/main" val="241199570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96</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8011" y="5997396"/>
            <a:ext cx="719573" cy="645499"/>
          </a:xfrm>
          <a:prstGeom prst="rect">
            <a:avLst/>
          </a:prstGeom>
        </p:spPr>
      </p:pic>
      <p:sp>
        <p:nvSpPr>
          <p:cNvPr id="29" name="TextBox 28"/>
          <p:cNvSpPr txBox="1"/>
          <p:nvPr/>
        </p:nvSpPr>
        <p:spPr>
          <a:xfrm>
            <a:off x="3429000" y="6096669"/>
            <a:ext cx="3985386" cy="584775"/>
          </a:xfrm>
          <a:prstGeom prst="rect">
            <a:avLst/>
          </a:prstGeom>
          <a:noFill/>
        </p:spPr>
        <p:txBody>
          <a:bodyPr wrap="none" rtlCol="0">
            <a:spAutoFit/>
          </a:bodyPr>
          <a:lstStyle/>
          <a:p>
            <a:r>
              <a:rPr lang="en-US" sz="3200" b="1" dirty="0" smtClean="0"/>
              <a:t>Not found message</a:t>
            </a:r>
            <a:endParaRPr lang="en-US" sz="3200" b="1" dirty="0"/>
          </a:p>
        </p:txBody>
      </p:sp>
      <p:pic>
        <p:nvPicPr>
          <p:cNvPr id="2" name="Picture 1"/>
          <p:cNvPicPr>
            <a:picLocks noChangeAspect="1"/>
          </p:cNvPicPr>
          <p:nvPr/>
        </p:nvPicPr>
        <p:blipFill>
          <a:blip r:embed="rId5"/>
          <a:stretch>
            <a:fillRect/>
          </a:stretch>
        </p:blipFill>
        <p:spPr>
          <a:xfrm>
            <a:off x="-76200" y="976619"/>
            <a:ext cx="9209524" cy="4904762"/>
          </a:xfrm>
          <a:prstGeom prst="rect">
            <a:avLst/>
          </a:prstGeom>
        </p:spPr>
      </p:pic>
    </p:spTree>
    <p:extLst>
      <p:ext uri="{BB962C8B-B14F-4D97-AF65-F5344CB8AC3E}">
        <p14:creationId xmlns:p14="http://schemas.microsoft.com/office/powerpoint/2010/main" val="7223491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97</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23238" y="971857"/>
            <a:ext cx="9190476" cy="4914286"/>
          </a:xfrm>
          <a:prstGeom prst="rect">
            <a:avLst/>
          </a:prstGeom>
        </p:spPr>
      </p:pic>
    </p:spTree>
    <p:extLst>
      <p:ext uri="{BB962C8B-B14F-4D97-AF65-F5344CB8AC3E}">
        <p14:creationId xmlns:p14="http://schemas.microsoft.com/office/powerpoint/2010/main" val="266907403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98</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days = 30</a:t>
            </a:r>
            <a:endParaRPr lang="en-US" sz="3200" b="1" dirty="0"/>
          </a:p>
        </p:txBody>
      </p:sp>
      <p:graphicFrame>
        <p:nvGraphicFramePr>
          <p:cNvPr id="6" name="Table 5"/>
          <p:cNvGraphicFramePr>
            <a:graphicFrameLocks noGrp="1"/>
          </p:cNvGraphicFramePr>
          <p:nvPr>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spTree>
    <p:extLst>
      <p:ext uri="{BB962C8B-B14F-4D97-AF65-F5344CB8AC3E}">
        <p14:creationId xmlns:p14="http://schemas.microsoft.com/office/powerpoint/2010/main" val="266851628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99</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4191" y="1143000"/>
            <a:ext cx="9152381" cy="5057143"/>
          </a:xfrm>
          <a:prstGeom prst="rect">
            <a:avLst/>
          </a:prstGeom>
        </p:spPr>
      </p:pic>
    </p:spTree>
    <p:extLst>
      <p:ext uri="{BB962C8B-B14F-4D97-AF65-F5344CB8AC3E}">
        <p14:creationId xmlns:p14="http://schemas.microsoft.com/office/powerpoint/2010/main" val="32312304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21917</TotalTime>
  <Words>12309</Words>
  <Application>Microsoft Office PowerPoint</Application>
  <PresentationFormat>On-screen Show (4:3)</PresentationFormat>
  <Paragraphs>1742</Paragraphs>
  <Slides>216</Slides>
  <Notes>205</Notes>
  <HiddenSlides>0</HiddenSlides>
  <MMClips>0</MMClips>
  <ScaleCrop>false</ScaleCrop>
  <HeadingPairs>
    <vt:vector size="4" baseType="variant">
      <vt:variant>
        <vt:lpstr>Theme</vt:lpstr>
      </vt:variant>
      <vt:variant>
        <vt:i4>1</vt:i4>
      </vt:variant>
      <vt:variant>
        <vt:lpstr>Slide Titles</vt:lpstr>
      </vt:variant>
      <vt:variant>
        <vt:i4>216</vt:i4>
      </vt:variant>
    </vt:vector>
  </HeadingPairs>
  <TitlesOfParts>
    <vt:vector size="217" baseType="lpstr">
      <vt:lpstr>Office Theme</vt:lpstr>
      <vt:lpstr>Health Support Tracking System</vt:lpstr>
      <vt:lpstr>Overview</vt:lpstr>
      <vt:lpstr>Current Situation</vt:lpstr>
      <vt:lpstr>Current Situation</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PowerPoint Presentation</vt:lpstr>
      <vt:lpstr>Advantages</vt:lpstr>
      <vt:lpstr>Advantages</vt:lpstr>
      <vt:lpstr>Advantages</vt:lpstr>
      <vt:lpstr>Disadvantages</vt:lpstr>
      <vt:lpstr>Disadvantages</vt:lpstr>
      <vt:lpstr>Disadvantages</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PowerPoint Presentation</vt:lpstr>
      <vt:lpstr>Advantages</vt:lpstr>
      <vt:lpstr>Advantages</vt:lpstr>
      <vt:lpstr>Disadvantages</vt:lpstr>
      <vt:lpstr>Disadvantages</vt:lpstr>
      <vt:lpstr>Disadvantages</vt:lpstr>
      <vt:lpstr>Conclude</vt:lpstr>
      <vt:lpstr>Conclude</vt:lpstr>
      <vt:lpstr>Wristband</vt:lpstr>
      <vt:lpstr>Solution</vt:lpstr>
      <vt:lpstr>Solution</vt:lpstr>
      <vt:lpstr>Solution</vt:lpstr>
      <vt:lpstr>Solution</vt:lpstr>
      <vt:lpstr>Solution</vt:lpstr>
      <vt:lpstr>Solution</vt:lpstr>
      <vt:lpstr>Solution</vt:lpstr>
      <vt:lpstr>Solution</vt:lpstr>
      <vt:lpstr>Solution</vt:lpstr>
      <vt:lpstr>Advantage</vt:lpstr>
      <vt:lpstr>PowerPoint Presentation</vt:lpstr>
      <vt:lpstr>Advantage</vt:lpstr>
      <vt:lpstr>Advantage</vt:lpstr>
      <vt:lpstr>Advantage</vt:lpstr>
      <vt:lpstr>Main Function</vt:lpstr>
      <vt:lpstr>Main Function</vt:lpstr>
      <vt:lpstr>Main Function</vt:lpstr>
      <vt:lpstr>Main Function</vt:lpstr>
      <vt:lpstr>Main Function</vt:lpstr>
      <vt:lpstr>Main Function</vt:lpstr>
      <vt:lpstr>Main Function</vt:lpstr>
      <vt:lpstr>Scope of System</vt:lpstr>
      <vt:lpstr>Scope of System</vt:lpstr>
      <vt:lpstr>Scope of System</vt:lpstr>
      <vt:lpstr>Scope of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Demonstration</vt:lpstr>
      <vt:lpstr>PowerPoint Presentation</vt:lpstr>
      <vt:lpstr>PowerPoint Presentation</vt:lpstr>
      <vt:lpstr>Regimen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Notification Of Patient</vt:lpstr>
      <vt:lpstr>Check Notification Of Patient</vt:lpstr>
      <vt:lpstr>Check Notification Of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Handle New Treatment</vt:lpstr>
      <vt:lpstr>Handle New Treatment</vt:lpstr>
      <vt:lpstr>Handle New Treatment</vt:lpstr>
      <vt:lpstr>Handle New Treatment</vt:lpstr>
      <vt:lpstr>Handle New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Remind Patient</vt:lpstr>
      <vt:lpstr>Remind Patient</vt:lpstr>
      <vt:lpstr>Remind Patient</vt:lpstr>
      <vt:lpstr>Remind Patient</vt:lpstr>
      <vt:lpstr>Remind Patient</vt:lpstr>
      <vt:lpstr>Remind Patient</vt:lpstr>
      <vt:lpstr>PowerPoint Presentation</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QUYHKSE61160</cp:lastModifiedBy>
  <cp:revision>677</cp:revision>
  <dcterms:modified xsi:type="dcterms:W3CDTF">2015-12-14T04:42:45Z</dcterms:modified>
</cp:coreProperties>
</file>